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599" r:id="rId2"/>
    <p:sldId id="824" r:id="rId3"/>
    <p:sldId id="826" r:id="rId4"/>
    <p:sldId id="828" r:id="rId5"/>
    <p:sldId id="846" r:id="rId6"/>
    <p:sldId id="830" r:id="rId7"/>
    <p:sldId id="832" r:id="rId8"/>
    <p:sldId id="834" r:id="rId9"/>
    <p:sldId id="823" r:id="rId10"/>
    <p:sldId id="835" r:id="rId11"/>
    <p:sldId id="836" r:id="rId12"/>
    <p:sldId id="837" r:id="rId13"/>
    <p:sldId id="875" r:id="rId14"/>
    <p:sldId id="839" r:id="rId15"/>
    <p:sldId id="840" r:id="rId16"/>
    <p:sldId id="841" r:id="rId17"/>
    <p:sldId id="842" r:id="rId18"/>
    <p:sldId id="843" r:id="rId19"/>
    <p:sldId id="876" r:id="rId20"/>
    <p:sldId id="844" r:id="rId21"/>
    <p:sldId id="845" r:id="rId22"/>
    <p:sldId id="825" r:id="rId23"/>
    <p:sldId id="831" r:id="rId24"/>
    <p:sldId id="833" r:id="rId25"/>
    <p:sldId id="847" r:id="rId26"/>
    <p:sldId id="848" r:id="rId27"/>
    <p:sldId id="849" r:id="rId28"/>
    <p:sldId id="850" r:id="rId29"/>
    <p:sldId id="874" r:id="rId30"/>
    <p:sldId id="851" r:id="rId31"/>
    <p:sldId id="879" r:id="rId32"/>
    <p:sldId id="854" r:id="rId33"/>
    <p:sldId id="877" r:id="rId34"/>
    <p:sldId id="878" r:id="rId35"/>
    <p:sldId id="857" r:id="rId36"/>
    <p:sldId id="858" r:id="rId37"/>
    <p:sldId id="859" r:id="rId38"/>
    <p:sldId id="861" r:id="rId39"/>
    <p:sldId id="866" r:id="rId40"/>
    <p:sldId id="766" r:id="rId41"/>
  </p:sldIdLst>
  <p:sldSz cx="9144000" cy="7315200"/>
  <p:notesSz cx="6858000" cy="9296400"/>
  <p:defaultTextStyle>
    <a:defPPr>
      <a:defRPr lang="en-US"/>
    </a:defPPr>
    <a:lvl1pPr algn="ctr" rtl="0" eaLnBrk="0" fontAlgn="base" hangingPunct="0">
      <a:spcBef>
        <a:spcPct val="0"/>
      </a:spcBef>
      <a:spcAft>
        <a:spcPct val="45000"/>
      </a:spcAft>
      <a:buClr>
        <a:schemeClr val="hlink"/>
      </a:buClr>
      <a:buSzPct val="135000"/>
      <a:defRPr sz="2800" kern="1200">
        <a:solidFill>
          <a:srgbClr val="660033"/>
        </a:solidFill>
        <a:latin typeface="Arial" charset="0"/>
        <a:ea typeface="+mn-ea"/>
        <a:cs typeface="Arial" charset="0"/>
      </a:defRPr>
    </a:lvl1pPr>
    <a:lvl2pPr marL="457200" algn="ctr" rtl="0" eaLnBrk="0" fontAlgn="base" hangingPunct="0">
      <a:spcBef>
        <a:spcPct val="0"/>
      </a:spcBef>
      <a:spcAft>
        <a:spcPct val="45000"/>
      </a:spcAft>
      <a:buClr>
        <a:schemeClr val="hlink"/>
      </a:buClr>
      <a:buSzPct val="135000"/>
      <a:defRPr sz="2800" kern="1200">
        <a:solidFill>
          <a:srgbClr val="660033"/>
        </a:solidFill>
        <a:latin typeface="Arial" charset="0"/>
        <a:ea typeface="+mn-ea"/>
        <a:cs typeface="Arial" charset="0"/>
      </a:defRPr>
    </a:lvl2pPr>
    <a:lvl3pPr marL="914400" algn="ctr" rtl="0" eaLnBrk="0" fontAlgn="base" hangingPunct="0">
      <a:spcBef>
        <a:spcPct val="0"/>
      </a:spcBef>
      <a:spcAft>
        <a:spcPct val="45000"/>
      </a:spcAft>
      <a:buClr>
        <a:schemeClr val="hlink"/>
      </a:buClr>
      <a:buSzPct val="135000"/>
      <a:defRPr sz="2800" kern="1200">
        <a:solidFill>
          <a:srgbClr val="660033"/>
        </a:solidFill>
        <a:latin typeface="Arial" charset="0"/>
        <a:ea typeface="+mn-ea"/>
        <a:cs typeface="Arial" charset="0"/>
      </a:defRPr>
    </a:lvl3pPr>
    <a:lvl4pPr marL="1371600" algn="ctr" rtl="0" eaLnBrk="0" fontAlgn="base" hangingPunct="0">
      <a:spcBef>
        <a:spcPct val="0"/>
      </a:spcBef>
      <a:spcAft>
        <a:spcPct val="45000"/>
      </a:spcAft>
      <a:buClr>
        <a:schemeClr val="hlink"/>
      </a:buClr>
      <a:buSzPct val="135000"/>
      <a:defRPr sz="2800" kern="1200">
        <a:solidFill>
          <a:srgbClr val="660033"/>
        </a:solidFill>
        <a:latin typeface="Arial" charset="0"/>
        <a:ea typeface="+mn-ea"/>
        <a:cs typeface="Arial" charset="0"/>
      </a:defRPr>
    </a:lvl4pPr>
    <a:lvl5pPr marL="1828800" algn="ctr" rtl="0" eaLnBrk="0" fontAlgn="base" hangingPunct="0">
      <a:spcBef>
        <a:spcPct val="0"/>
      </a:spcBef>
      <a:spcAft>
        <a:spcPct val="45000"/>
      </a:spcAft>
      <a:buClr>
        <a:schemeClr val="hlink"/>
      </a:buClr>
      <a:buSzPct val="135000"/>
      <a:defRPr sz="2800" kern="1200">
        <a:solidFill>
          <a:srgbClr val="660033"/>
        </a:solidFill>
        <a:latin typeface="Arial" charset="0"/>
        <a:ea typeface="+mn-ea"/>
        <a:cs typeface="Arial" charset="0"/>
      </a:defRPr>
    </a:lvl5pPr>
    <a:lvl6pPr marL="2286000" algn="l" defTabSz="914400" rtl="0" eaLnBrk="1" latinLnBrk="0" hangingPunct="1">
      <a:defRPr sz="2800" kern="1200">
        <a:solidFill>
          <a:srgbClr val="660033"/>
        </a:solidFill>
        <a:latin typeface="Arial" charset="0"/>
        <a:ea typeface="+mn-ea"/>
        <a:cs typeface="Arial" charset="0"/>
      </a:defRPr>
    </a:lvl6pPr>
    <a:lvl7pPr marL="2743200" algn="l" defTabSz="914400" rtl="0" eaLnBrk="1" latinLnBrk="0" hangingPunct="1">
      <a:defRPr sz="2800" kern="1200">
        <a:solidFill>
          <a:srgbClr val="660033"/>
        </a:solidFill>
        <a:latin typeface="Arial" charset="0"/>
        <a:ea typeface="+mn-ea"/>
        <a:cs typeface="Arial" charset="0"/>
      </a:defRPr>
    </a:lvl7pPr>
    <a:lvl8pPr marL="3200400" algn="l" defTabSz="914400" rtl="0" eaLnBrk="1" latinLnBrk="0" hangingPunct="1">
      <a:defRPr sz="2800" kern="1200">
        <a:solidFill>
          <a:srgbClr val="660033"/>
        </a:solidFill>
        <a:latin typeface="Arial" charset="0"/>
        <a:ea typeface="+mn-ea"/>
        <a:cs typeface="Arial" charset="0"/>
      </a:defRPr>
    </a:lvl8pPr>
    <a:lvl9pPr marL="3657600" algn="l" defTabSz="914400" rtl="0" eaLnBrk="1" latinLnBrk="0" hangingPunct="1">
      <a:defRPr sz="2800" kern="1200">
        <a:solidFill>
          <a:srgbClr val="660033"/>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DBDCDD"/>
    <a:srgbClr val="FF0000"/>
    <a:srgbClr val="EAEAEA"/>
    <a:srgbClr val="FFFFFF"/>
    <a:srgbClr val="FFFF99"/>
    <a:srgbClr val="008000"/>
    <a:srgbClr val="FFDA71"/>
    <a:srgbClr val="9900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7" autoAdjust="0"/>
    <p:restoredTop sz="94707" autoAdjust="0"/>
  </p:normalViewPr>
  <p:slideViewPr>
    <p:cSldViewPr snapToGrid="0">
      <p:cViewPr varScale="1">
        <p:scale>
          <a:sx n="111" d="100"/>
          <a:sy n="111" d="100"/>
        </p:scale>
        <p:origin x="-1824" y="-96"/>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32803"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32804"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32805"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ED74D9-0838-4771-8F95-BE5E3F6985FE}" type="slidenum">
              <a:rPr lang="en-US" altLang="en-US"/>
              <a:pPr>
                <a:defRPr/>
              </a:pPr>
              <a:t>‹#›</a:t>
            </a:fld>
            <a:endParaRPr lang="en-US" altLang="en-US"/>
          </a:p>
        </p:txBody>
      </p:sp>
    </p:spTree>
    <p:extLst>
      <p:ext uri="{BB962C8B-B14F-4D97-AF65-F5344CB8AC3E}">
        <p14:creationId xmlns:p14="http://schemas.microsoft.com/office/powerpoint/2010/main" val="413042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D94ACE1-0656-4ACA-85EE-4DD9B36A1D53}" type="datetimeFigureOut">
              <a:rPr lang="en-US" smtClean="0"/>
              <a:t>4/5/2020</a:t>
            </a:fld>
            <a:endParaRPr lang="en-US"/>
          </a:p>
        </p:txBody>
      </p:sp>
      <p:sp>
        <p:nvSpPr>
          <p:cNvPr id="4" name="Slide Image Placeholder 3"/>
          <p:cNvSpPr>
            <a:spLocks noGrp="1" noRot="1" noChangeAspect="1"/>
          </p:cNvSpPr>
          <p:nvPr>
            <p:ph type="sldImg" idx="2"/>
          </p:nvPr>
        </p:nvSpPr>
        <p:spPr>
          <a:xfrm>
            <a:off x="1249363" y="696913"/>
            <a:ext cx="43592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CB52E9D7-E33D-4009-8E72-93496EFD9018}" type="slidenum">
              <a:rPr lang="en-US" smtClean="0"/>
              <a:t>‹#›</a:t>
            </a:fld>
            <a:endParaRPr lang="en-US"/>
          </a:p>
        </p:txBody>
      </p:sp>
    </p:spTree>
    <p:extLst>
      <p:ext uri="{BB962C8B-B14F-4D97-AF65-F5344CB8AC3E}">
        <p14:creationId xmlns:p14="http://schemas.microsoft.com/office/powerpoint/2010/main" val="33887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54"/>
            <a:ext cx="777240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45280"/>
            <a:ext cx="6400800" cy="18694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ltLang="en-US"/>
          </a:p>
        </p:txBody>
      </p:sp>
      <p:sp>
        <p:nvSpPr>
          <p:cNvPr id="5" name="Footer Placeholder 4"/>
          <p:cNvSpPr>
            <a:spLocks noGrp="1"/>
          </p:cNvSpPr>
          <p:nvPr>
            <p:ph type="ftr" sz="quarter" idx="11"/>
          </p:nvPr>
        </p:nvSpPr>
        <p:spPr>
          <a:xfrm>
            <a:off x="3200400" y="6742853"/>
            <a:ext cx="2895600" cy="487680"/>
          </a:xfrm>
          <a:prstGeom prst="rect">
            <a:avLst/>
          </a:prstGeom>
        </p:spPr>
        <p:txBody>
          <a:bodyPr/>
          <a:lstStyle>
            <a:lvl1pPr algn="l">
              <a:defRPr smtClean="0">
                <a:latin typeface="Times New Roman" pitchFamily="18" charset="0"/>
              </a:defRPr>
            </a:lvl1pPr>
          </a:lstStyle>
          <a:p>
            <a:pPr>
              <a:defRPr/>
            </a:pPr>
            <a:endParaRPr lang="en-US" altLang="en-US">
              <a:latin typeface="+mn-lt"/>
            </a:endParaRPr>
          </a:p>
        </p:txBody>
      </p:sp>
      <p:sp>
        <p:nvSpPr>
          <p:cNvPr id="6" name="Slide Number Placeholder 5"/>
          <p:cNvSpPr>
            <a:spLocks noGrp="1"/>
          </p:cNvSpPr>
          <p:nvPr>
            <p:ph type="sldNum" sz="quarter" idx="12"/>
          </p:nvPr>
        </p:nvSpPr>
        <p:spPr/>
        <p:txBody>
          <a:bodyPr/>
          <a:lstStyle>
            <a:lvl1pPr algn="r">
              <a:defRPr smtClean="0"/>
            </a:lvl1pPr>
          </a:lstStyle>
          <a:p>
            <a:pPr algn="l">
              <a:defRPr/>
            </a:pPr>
            <a:endParaRPr lang="en-US" altLang="en-US"/>
          </a:p>
          <a:p>
            <a:pPr>
              <a:defRPr/>
            </a:pPr>
            <a:fld id="{7DEB46C0-00D7-4EC5-B75F-0AB309148523}" type="slidenum">
              <a:rPr lang="en-US" altLang="en-US"/>
              <a:pPr>
                <a:defRPr/>
              </a:pPr>
              <a:t>‹#›</a:t>
            </a:fld>
            <a:endParaRPr lang="en-US" altLang="en-US"/>
          </a:p>
        </p:txBody>
      </p:sp>
    </p:spTree>
    <p:extLst>
      <p:ext uri="{BB962C8B-B14F-4D97-AF65-F5344CB8AC3E}">
        <p14:creationId xmlns:p14="http://schemas.microsoft.com/office/powerpoint/2010/main" val="19976050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lgn="r">
              <a:defRPr/>
            </a:lvl1pPr>
          </a:lstStyle>
          <a:p>
            <a:pPr algn="l">
              <a:defRPr/>
            </a:pPr>
            <a:endParaRPr lang="en-US" altLang="en-US"/>
          </a:p>
          <a:p>
            <a:pPr>
              <a:defRPr/>
            </a:pPr>
            <a:fld id="{F58F7335-719E-439D-A955-E81108E554C9}" type="slidenum">
              <a:rPr lang="en-US" altLang="en-US"/>
              <a:pPr>
                <a:defRPr/>
              </a:pPr>
              <a:t>‹#›</a:t>
            </a:fld>
            <a:endParaRPr lang="en-US" altLang="en-US"/>
          </a:p>
        </p:txBody>
      </p:sp>
    </p:spTree>
    <p:extLst>
      <p:ext uri="{BB962C8B-B14F-4D97-AF65-F5344CB8AC3E}">
        <p14:creationId xmlns:p14="http://schemas.microsoft.com/office/powerpoint/2010/main" val="41096674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361441"/>
            <a:ext cx="4117975" cy="5139267"/>
          </a:xfrm>
        </p:spPr>
        <p:txBody>
          <a:bodyPr/>
          <a:lstStyle>
            <a:lvl1pPr>
              <a:defRPr sz="24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7576" y="1361441"/>
            <a:ext cx="4117975" cy="5139267"/>
          </a:xfrm>
        </p:spPr>
        <p:txBody>
          <a:bodyPr/>
          <a:lstStyle>
            <a:lvl1pPr>
              <a:defRPr sz="2400"/>
            </a:lvl1pPr>
            <a:lvl2pPr>
              <a:defRPr sz="2400"/>
            </a:lvl2pPr>
            <a:lvl3pPr marL="1027113" indent="-225425">
              <a:defRPr lang="en-US" sz="2200" b="1" dirty="0" smtClean="0">
                <a:solidFill>
                  <a:schemeClr val="bg1"/>
                </a:solidFill>
                <a:latin typeface="+mn-lt"/>
                <a:cs typeface="+mn-cs"/>
              </a:defRPr>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marL="1027113" lvl="2" indent="-225425" algn="l" rtl="0" eaLnBrk="0" fontAlgn="base" hangingPunct="0">
              <a:lnSpc>
                <a:spcPct val="95000"/>
              </a:lnSpc>
              <a:spcBef>
                <a:spcPct val="0"/>
              </a:spcBef>
              <a:spcAft>
                <a:spcPct val="35000"/>
              </a:spcAft>
              <a:buClr>
                <a:schemeClr val="hlink"/>
              </a:buClr>
              <a:buSzPct val="135000"/>
              <a:buChar char="•"/>
            </a:pPr>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lgn="r">
              <a:defRPr/>
            </a:lvl1pPr>
          </a:lstStyle>
          <a:p>
            <a:pPr algn="l">
              <a:defRPr/>
            </a:pPr>
            <a:endParaRPr lang="en-US" altLang="en-US"/>
          </a:p>
          <a:p>
            <a:pPr>
              <a:defRPr/>
            </a:pPr>
            <a:fld id="{22414A1D-F4F3-4621-BE1C-C3278A3E4254}" type="slidenum">
              <a:rPr lang="en-US" altLang="en-US"/>
              <a:pPr>
                <a:defRPr/>
              </a:pPr>
              <a:t>‹#›</a:t>
            </a:fld>
            <a:endParaRPr lang="en-US" altLang="en-US"/>
          </a:p>
        </p:txBody>
      </p:sp>
    </p:spTree>
    <p:extLst>
      <p:ext uri="{BB962C8B-B14F-4D97-AF65-F5344CB8AC3E}">
        <p14:creationId xmlns:p14="http://schemas.microsoft.com/office/powerpoint/2010/main" val="1514240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0051" y="350521"/>
            <a:ext cx="8435975" cy="919479"/>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lgn="r">
              <a:defRPr/>
            </a:lvl1pPr>
          </a:lstStyle>
          <a:p>
            <a:pPr algn="l">
              <a:defRPr/>
            </a:pPr>
            <a:endParaRPr lang="en-US" altLang="en-US"/>
          </a:p>
          <a:p>
            <a:pPr>
              <a:defRPr/>
            </a:pPr>
            <a:fld id="{9CA18921-4ECB-403A-AC64-54EFC75D6DEB}" type="slidenum">
              <a:rPr lang="en-US" altLang="en-US"/>
              <a:pPr>
                <a:defRPr/>
              </a:pPr>
              <a:t>‹#›</a:t>
            </a:fld>
            <a:endParaRPr lang="en-US" altLang="en-US"/>
          </a:p>
        </p:txBody>
      </p:sp>
      <p:sp>
        <p:nvSpPr>
          <p:cNvPr id="5" name="TextBox 4"/>
          <p:cNvSpPr txBox="1"/>
          <p:nvPr userDrawn="1"/>
        </p:nvSpPr>
        <p:spPr>
          <a:xfrm>
            <a:off x="419100" y="-10160"/>
            <a:ext cx="2447925" cy="400110"/>
          </a:xfrm>
          <a:prstGeom prst="rect">
            <a:avLst/>
          </a:prstGeom>
          <a:blipFill>
            <a:blip r:embed="rId2"/>
            <a:tile tx="0" ty="0" sx="100000" sy="100000" flip="none" algn="tl"/>
          </a:blipFill>
        </p:spPr>
        <p:txBody>
          <a:bodyPr wrap="square" rtlCol="0">
            <a:spAutoFit/>
          </a:bodyPr>
          <a:lstStyle/>
          <a:p>
            <a:pPr algn="l"/>
            <a:r>
              <a:rPr lang="en-US" sz="2000" b="1" dirty="0" smtClean="0">
                <a:solidFill>
                  <a:srgbClr val="008000"/>
                </a:solidFill>
              </a:rPr>
              <a:t>Palm Sunday</a:t>
            </a:r>
            <a:endParaRPr lang="en-US" sz="2000" b="1" dirty="0">
              <a:solidFill>
                <a:srgbClr val="008000"/>
              </a:solidFill>
            </a:endParaRPr>
          </a:p>
        </p:txBody>
      </p:sp>
    </p:spTree>
    <p:extLst>
      <p:ext uri="{BB962C8B-B14F-4D97-AF65-F5344CB8AC3E}">
        <p14:creationId xmlns:p14="http://schemas.microsoft.com/office/powerpoint/2010/main" val="2808585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lgn="r">
              <a:defRPr/>
            </a:lvl1pPr>
          </a:lstStyle>
          <a:p>
            <a:pPr algn="l">
              <a:defRPr/>
            </a:pPr>
            <a:endParaRPr lang="en-US" altLang="en-US"/>
          </a:p>
          <a:p>
            <a:pPr>
              <a:defRPr/>
            </a:pPr>
            <a:fld id="{86397A1A-CD9B-4D31-BB6B-13F6430EC167}" type="slidenum">
              <a:rPr lang="en-US" altLang="en-US"/>
              <a:pPr>
                <a:defRPr/>
              </a:pPr>
              <a:t>‹#›</a:t>
            </a:fld>
            <a:endParaRPr lang="en-US" altLang="en-US"/>
          </a:p>
        </p:txBody>
      </p:sp>
      <p:sp>
        <p:nvSpPr>
          <p:cNvPr id="4" name="TextBox 3"/>
          <p:cNvSpPr txBox="1"/>
          <p:nvPr userDrawn="1"/>
        </p:nvSpPr>
        <p:spPr>
          <a:xfrm>
            <a:off x="419100" y="-10160"/>
            <a:ext cx="2447925" cy="400110"/>
          </a:xfrm>
          <a:prstGeom prst="rect">
            <a:avLst/>
          </a:prstGeom>
          <a:blipFill>
            <a:blip r:embed="rId2"/>
            <a:tile tx="0" ty="0" sx="100000" sy="100000" flip="none" algn="tl"/>
          </a:blipFill>
        </p:spPr>
        <p:txBody>
          <a:bodyPr wrap="square" rtlCol="0">
            <a:spAutoFit/>
          </a:bodyPr>
          <a:lstStyle/>
          <a:p>
            <a:pPr algn="l"/>
            <a:r>
              <a:rPr lang="en-US" sz="2000" b="1" dirty="0" smtClean="0">
                <a:solidFill>
                  <a:srgbClr val="008000"/>
                </a:solidFill>
              </a:rPr>
              <a:t>Palm Sunday</a:t>
            </a:r>
            <a:endParaRPr lang="en-US" sz="2000" b="1" dirty="0">
              <a:solidFill>
                <a:srgbClr val="008000"/>
              </a:solidFill>
            </a:endParaRPr>
          </a:p>
        </p:txBody>
      </p:sp>
    </p:spTree>
    <p:extLst>
      <p:ext uri="{BB962C8B-B14F-4D97-AF65-F5344CB8AC3E}">
        <p14:creationId xmlns:p14="http://schemas.microsoft.com/office/powerpoint/2010/main" val="33240970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9099" y="350521"/>
            <a:ext cx="8416927" cy="91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Rectangle 4"/>
          <p:cNvSpPr>
            <a:spLocks noGrp="1" noChangeArrowheads="1"/>
          </p:cNvSpPr>
          <p:nvPr>
            <p:ph type="dt" sz="half" idx="2"/>
          </p:nvPr>
        </p:nvSpPr>
        <p:spPr bwMode="auto">
          <a:xfrm>
            <a:off x="685800" y="6664960"/>
            <a:ext cx="190500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buClrTx/>
              <a:buSzTx/>
              <a:defRPr sz="1400" smtClean="0">
                <a:latin typeface="Times New Roman" pitchFamily="18"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664960"/>
            <a:ext cx="1905000" cy="48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Aft>
                <a:spcPct val="0"/>
              </a:spcAft>
              <a:buClrTx/>
              <a:buSzTx/>
              <a:defRPr sz="1400" smtClean="0">
                <a:latin typeface="Times New Roman" pitchFamily="18" charset="0"/>
              </a:defRPr>
            </a:lvl1pPr>
          </a:lstStyle>
          <a:p>
            <a:pPr>
              <a:defRPr/>
            </a:pPr>
            <a:endParaRPr lang="en-US" altLang="en-US"/>
          </a:p>
          <a:p>
            <a:pPr algn="r">
              <a:defRPr/>
            </a:pPr>
            <a:fld id="{CFB36ED5-A51C-4F1A-B48D-66E36C6E9156}" type="slidenum">
              <a:rPr lang="en-US" altLang="en-US"/>
              <a:pPr algn="r">
                <a:defRPr/>
              </a:pPr>
              <a:t>‹#›</a:t>
            </a:fld>
            <a:endParaRPr lang="en-US" altLang="en-US"/>
          </a:p>
        </p:txBody>
      </p:sp>
      <p:sp>
        <p:nvSpPr>
          <p:cNvPr id="1032" name="Rectangle 8"/>
          <p:cNvSpPr>
            <a:spLocks noGrp="1" noChangeArrowheads="1"/>
          </p:cNvSpPr>
          <p:nvPr>
            <p:ph type="body" idx="1"/>
          </p:nvPr>
        </p:nvSpPr>
        <p:spPr bwMode="auto">
          <a:xfrm>
            <a:off x="457200" y="1361441"/>
            <a:ext cx="8388350" cy="51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Line 9"/>
          <p:cNvSpPr>
            <a:spLocks noChangeShapeType="1"/>
          </p:cNvSpPr>
          <p:nvPr/>
        </p:nvSpPr>
        <p:spPr bwMode="auto">
          <a:xfrm>
            <a:off x="474663" y="1300480"/>
            <a:ext cx="831691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10"/>
          <p:cNvSpPr txBox="1">
            <a:spLocks noChangeArrowheads="1"/>
          </p:cNvSpPr>
          <p:nvPr/>
        </p:nvSpPr>
        <p:spPr bwMode="auto">
          <a:xfrm>
            <a:off x="522288" y="0"/>
            <a:ext cx="6489700" cy="40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800">
                <a:solidFill>
                  <a:srgbClr val="660033"/>
                </a:solidFill>
                <a:latin typeface="Arial" charset="0"/>
                <a:cs typeface="Arial" charset="0"/>
              </a:defRPr>
            </a:lvl1pPr>
            <a:lvl2pPr marL="742950" indent="-285750">
              <a:defRPr sz="2800">
                <a:solidFill>
                  <a:srgbClr val="660033"/>
                </a:solidFill>
                <a:latin typeface="Arial" charset="0"/>
                <a:cs typeface="Arial" charset="0"/>
              </a:defRPr>
            </a:lvl2pPr>
            <a:lvl3pPr marL="1143000" indent="-228600">
              <a:defRPr sz="2800">
                <a:solidFill>
                  <a:srgbClr val="660033"/>
                </a:solidFill>
                <a:latin typeface="Arial" charset="0"/>
                <a:cs typeface="Arial" charset="0"/>
              </a:defRPr>
            </a:lvl3pPr>
            <a:lvl4pPr marL="1600200" indent="-228600">
              <a:defRPr sz="2800">
                <a:solidFill>
                  <a:srgbClr val="660033"/>
                </a:solidFill>
                <a:latin typeface="Arial" charset="0"/>
                <a:cs typeface="Arial" charset="0"/>
              </a:defRPr>
            </a:lvl4pPr>
            <a:lvl5pPr marL="2057400" indent="-228600">
              <a:defRPr sz="2800">
                <a:solidFill>
                  <a:srgbClr val="660033"/>
                </a:solidFill>
                <a:latin typeface="Arial" charset="0"/>
                <a:cs typeface="Arial" charset="0"/>
              </a:defRPr>
            </a:lvl5pPr>
            <a:lvl6pPr marL="25146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6pPr>
            <a:lvl7pPr marL="29718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7pPr>
            <a:lvl8pPr marL="34290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8pPr>
            <a:lvl9pPr marL="38862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9pPr>
          </a:lstStyle>
          <a:p>
            <a:pPr algn="l">
              <a:lnSpc>
                <a:spcPct val="95000"/>
              </a:lnSpc>
              <a:spcAft>
                <a:spcPct val="5000"/>
              </a:spcAft>
            </a:pPr>
            <a:r>
              <a:rPr lang="he-IL" altLang="en-US"/>
              <a:t> </a:t>
            </a:r>
            <a:r>
              <a:rPr lang="he-IL" altLang="en-US" sz="2000" b="1">
                <a:solidFill>
                  <a:srgbClr val="CC0066"/>
                </a:solidFill>
              </a:rPr>
              <a:t>פֶּ֥סַח ה֖וּא לַיהוָֽה</a:t>
            </a:r>
            <a:endParaRPr lang="en-US" altLang="en-US" sz="2000" b="1">
              <a:solidFill>
                <a:srgbClr val="CC0066"/>
              </a:solidFill>
              <a:latin typeface="Bwhebb" pitchFamily="2" charset="0"/>
            </a:endParaRPr>
          </a:p>
        </p:txBody>
      </p:sp>
      <p:sp>
        <p:nvSpPr>
          <p:cNvPr id="8" name="TextBox 7"/>
          <p:cNvSpPr txBox="1"/>
          <p:nvPr/>
        </p:nvSpPr>
        <p:spPr>
          <a:xfrm>
            <a:off x="419100" y="-10160"/>
            <a:ext cx="2447925" cy="400110"/>
          </a:xfrm>
          <a:prstGeom prst="rect">
            <a:avLst/>
          </a:prstGeom>
          <a:blipFill>
            <a:blip r:embed="rId7"/>
            <a:tile tx="0" ty="0" sx="100000" sy="100000" flip="none" algn="tl"/>
          </a:blipFill>
        </p:spPr>
        <p:txBody>
          <a:bodyPr wrap="square" rtlCol="0">
            <a:spAutoFit/>
          </a:bodyPr>
          <a:lstStyle/>
          <a:p>
            <a:pPr algn="l"/>
            <a:r>
              <a:rPr lang="en-US" sz="2000" b="1" dirty="0" smtClean="0">
                <a:solidFill>
                  <a:srgbClr val="008000"/>
                </a:solidFill>
              </a:rPr>
              <a:t>Palm Sunday</a:t>
            </a:r>
            <a:endParaRPr lang="en-US" sz="2000" b="1" dirty="0">
              <a:solidFill>
                <a:srgbClr val="008000"/>
              </a:solidFill>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3" r:id="rId3"/>
    <p:sldLayoutId id="2147483665" r:id="rId4"/>
    <p:sldLayoutId id="2147483666" r:id="rId5"/>
  </p:sldLayoutIdLst>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3000" b="1">
          <a:solidFill>
            <a:srgbClr val="660033"/>
          </a:solidFill>
          <a:latin typeface="+mj-lt"/>
          <a:ea typeface="+mj-ea"/>
          <a:cs typeface="+mj-cs"/>
        </a:defRPr>
      </a:lvl1pPr>
      <a:lvl2pPr algn="l" rtl="0" eaLnBrk="0" fontAlgn="base" hangingPunct="0">
        <a:lnSpc>
          <a:spcPct val="95000"/>
        </a:lnSpc>
        <a:spcBef>
          <a:spcPct val="0"/>
        </a:spcBef>
        <a:spcAft>
          <a:spcPct val="0"/>
        </a:spcAft>
        <a:defRPr sz="3000" b="1">
          <a:solidFill>
            <a:srgbClr val="660033"/>
          </a:solidFill>
          <a:latin typeface="Arial" charset="0"/>
        </a:defRPr>
      </a:lvl2pPr>
      <a:lvl3pPr algn="l" rtl="0" eaLnBrk="0" fontAlgn="base" hangingPunct="0">
        <a:lnSpc>
          <a:spcPct val="95000"/>
        </a:lnSpc>
        <a:spcBef>
          <a:spcPct val="0"/>
        </a:spcBef>
        <a:spcAft>
          <a:spcPct val="0"/>
        </a:spcAft>
        <a:defRPr sz="3000" b="1">
          <a:solidFill>
            <a:srgbClr val="660033"/>
          </a:solidFill>
          <a:latin typeface="Arial" charset="0"/>
        </a:defRPr>
      </a:lvl3pPr>
      <a:lvl4pPr algn="l" rtl="0" eaLnBrk="0" fontAlgn="base" hangingPunct="0">
        <a:lnSpc>
          <a:spcPct val="95000"/>
        </a:lnSpc>
        <a:spcBef>
          <a:spcPct val="0"/>
        </a:spcBef>
        <a:spcAft>
          <a:spcPct val="0"/>
        </a:spcAft>
        <a:defRPr sz="3000" b="1">
          <a:solidFill>
            <a:srgbClr val="660033"/>
          </a:solidFill>
          <a:latin typeface="Arial" charset="0"/>
        </a:defRPr>
      </a:lvl4pPr>
      <a:lvl5pPr algn="l" rtl="0" eaLnBrk="0" fontAlgn="base" hangingPunct="0">
        <a:lnSpc>
          <a:spcPct val="95000"/>
        </a:lnSpc>
        <a:spcBef>
          <a:spcPct val="0"/>
        </a:spcBef>
        <a:spcAft>
          <a:spcPct val="0"/>
        </a:spcAft>
        <a:defRPr sz="3000" b="1">
          <a:solidFill>
            <a:srgbClr val="660033"/>
          </a:solidFill>
          <a:latin typeface="Arial" charset="0"/>
        </a:defRPr>
      </a:lvl5pPr>
      <a:lvl6pPr marL="457200" algn="l" rtl="0" eaLnBrk="0" fontAlgn="base" hangingPunct="0">
        <a:lnSpc>
          <a:spcPct val="95000"/>
        </a:lnSpc>
        <a:spcBef>
          <a:spcPct val="0"/>
        </a:spcBef>
        <a:spcAft>
          <a:spcPct val="0"/>
        </a:spcAft>
        <a:defRPr sz="3000" b="1">
          <a:solidFill>
            <a:srgbClr val="660033"/>
          </a:solidFill>
          <a:latin typeface="Arial" charset="0"/>
        </a:defRPr>
      </a:lvl6pPr>
      <a:lvl7pPr marL="914400" algn="l" rtl="0" eaLnBrk="0" fontAlgn="base" hangingPunct="0">
        <a:lnSpc>
          <a:spcPct val="95000"/>
        </a:lnSpc>
        <a:spcBef>
          <a:spcPct val="0"/>
        </a:spcBef>
        <a:spcAft>
          <a:spcPct val="0"/>
        </a:spcAft>
        <a:defRPr sz="3000" b="1">
          <a:solidFill>
            <a:srgbClr val="660033"/>
          </a:solidFill>
          <a:latin typeface="Arial" charset="0"/>
        </a:defRPr>
      </a:lvl7pPr>
      <a:lvl8pPr marL="1371600" algn="l" rtl="0" eaLnBrk="0" fontAlgn="base" hangingPunct="0">
        <a:lnSpc>
          <a:spcPct val="95000"/>
        </a:lnSpc>
        <a:spcBef>
          <a:spcPct val="0"/>
        </a:spcBef>
        <a:spcAft>
          <a:spcPct val="0"/>
        </a:spcAft>
        <a:defRPr sz="3000" b="1">
          <a:solidFill>
            <a:srgbClr val="660033"/>
          </a:solidFill>
          <a:latin typeface="Arial" charset="0"/>
        </a:defRPr>
      </a:lvl8pPr>
      <a:lvl9pPr marL="1828800" algn="l" rtl="0" eaLnBrk="0" fontAlgn="base" hangingPunct="0">
        <a:lnSpc>
          <a:spcPct val="95000"/>
        </a:lnSpc>
        <a:spcBef>
          <a:spcPct val="0"/>
        </a:spcBef>
        <a:spcAft>
          <a:spcPct val="0"/>
        </a:spcAft>
        <a:defRPr sz="3000" b="1">
          <a:solidFill>
            <a:srgbClr val="660033"/>
          </a:solidFill>
          <a:latin typeface="Arial" charset="0"/>
        </a:defRPr>
      </a:lvl9pPr>
    </p:titleStyle>
    <p:bodyStyle>
      <a:lvl1pPr marL="233363" indent="-233363" algn="l" rtl="0" eaLnBrk="0" fontAlgn="base" hangingPunct="0">
        <a:lnSpc>
          <a:spcPct val="95000"/>
        </a:lnSpc>
        <a:spcBef>
          <a:spcPct val="0"/>
        </a:spcBef>
        <a:spcAft>
          <a:spcPct val="35000"/>
        </a:spcAft>
        <a:buClr>
          <a:schemeClr val="hlink"/>
        </a:buClr>
        <a:buSzPct val="135000"/>
        <a:buChar char="•"/>
        <a:defRPr sz="2800" b="1" baseline="0">
          <a:solidFill>
            <a:schemeClr val="bg1"/>
          </a:solidFill>
          <a:latin typeface="Calibri" panose="020F0502020204030204" pitchFamily="34" charset="0"/>
          <a:ea typeface="+mn-ea"/>
          <a:cs typeface="+mn-cs"/>
        </a:defRPr>
      </a:lvl1pPr>
      <a:lvl2pPr marL="569913" indent="-222250" algn="l" rtl="0" eaLnBrk="0" fontAlgn="base" hangingPunct="0">
        <a:lnSpc>
          <a:spcPct val="95000"/>
        </a:lnSpc>
        <a:spcBef>
          <a:spcPct val="0"/>
        </a:spcBef>
        <a:spcAft>
          <a:spcPct val="35000"/>
        </a:spcAft>
        <a:buClr>
          <a:schemeClr val="hlink"/>
        </a:buClr>
        <a:buSzPct val="135000"/>
        <a:buChar char="-"/>
        <a:defRPr sz="2800" baseline="0">
          <a:solidFill>
            <a:schemeClr val="bg1"/>
          </a:solidFill>
          <a:latin typeface="Calibri" panose="020F0502020204030204" pitchFamily="34" charset="0"/>
          <a:cs typeface="+mn-cs"/>
        </a:defRPr>
      </a:lvl2pPr>
      <a:lvl3pPr marL="1027113" indent="-225425" algn="l" rtl="0" eaLnBrk="0" fontAlgn="base" hangingPunct="0">
        <a:lnSpc>
          <a:spcPct val="95000"/>
        </a:lnSpc>
        <a:spcBef>
          <a:spcPct val="0"/>
        </a:spcBef>
        <a:spcAft>
          <a:spcPct val="35000"/>
        </a:spcAft>
        <a:buClr>
          <a:schemeClr val="hlink"/>
        </a:buClr>
        <a:buSzPct val="135000"/>
        <a:buChar char="•"/>
        <a:defRPr sz="2400" b="1" baseline="0">
          <a:solidFill>
            <a:schemeClr val="bg1"/>
          </a:solidFill>
          <a:latin typeface="Calibri" panose="020F0502020204030204" pitchFamily="34" charset="0"/>
          <a:cs typeface="+mn-cs"/>
        </a:defRPr>
      </a:lvl3pPr>
      <a:lvl4pPr marL="1484313" indent="-225425" algn="l" rtl="0" eaLnBrk="0" fontAlgn="base" hangingPunct="0">
        <a:lnSpc>
          <a:spcPct val="95000"/>
        </a:lnSpc>
        <a:spcBef>
          <a:spcPct val="0"/>
        </a:spcBef>
        <a:spcAft>
          <a:spcPct val="35000"/>
        </a:spcAft>
        <a:buClr>
          <a:schemeClr val="hlink"/>
        </a:buClr>
        <a:buSzPct val="135000"/>
        <a:buChar char="-"/>
        <a:defRPr sz="2400" baseline="0">
          <a:solidFill>
            <a:schemeClr val="bg1"/>
          </a:solidFill>
          <a:latin typeface="Calibri" panose="020F0502020204030204" pitchFamily="34" charset="0"/>
          <a:cs typeface="+mn-cs"/>
        </a:defRPr>
      </a:lvl4pPr>
      <a:lvl5pPr marL="1941513" indent="-280988" algn="l" rtl="0" eaLnBrk="0" fontAlgn="base" hangingPunct="0">
        <a:lnSpc>
          <a:spcPct val="95000"/>
        </a:lnSpc>
        <a:spcBef>
          <a:spcPct val="0"/>
        </a:spcBef>
        <a:spcAft>
          <a:spcPct val="35000"/>
        </a:spcAft>
        <a:buClr>
          <a:schemeClr val="hlink"/>
        </a:buClr>
        <a:buSzPct val="135000"/>
        <a:buChar char="•"/>
        <a:defRPr sz="2000" b="1" baseline="0">
          <a:solidFill>
            <a:schemeClr val="bg1"/>
          </a:solidFill>
          <a:latin typeface="Calibri" panose="020F0502020204030204" pitchFamily="34" charset="0"/>
          <a:cs typeface="+mn-cs"/>
        </a:defRPr>
      </a:lvl5pPr>
      <a:lvl6pPr marL="23987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6pPr>
      <a:lvl7pPr marL="28559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7pPr>
      <a:lvl8pPr marL="33131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8pPr>
      <a:lvl9pPr marL="37703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076" name="Rectangle 4" descr="Recycled paper"/>
          <p:cNvSpPr>
            <a:spLocks noChangeArrowheads="1"/>
          </p:cNvSpPr>
          <p:nvPr/>
        </p:nvSpPr>
        <p:spPr bwMode="auto">
          <a:xfrm>
            <a:off x="266701" y="1"/>
            <a:ext cx="8677275" cy="168486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660033"/>
                </a:solidFill>
                <a:latin typeface="Arial" charset="0"/>
                <a:cs typeface="Arial" charset="0"/>
              </a:defRPr>
            </a:lvl1pPr>
            <a:lvl2pPr marL="742950" indent="-285750">
              <a:defRPr sz="2800">
                <a:solidFill>
                  <a:srgbClr val="660033"/>
                </a:solidFill>
                <a:latin typeface="Arial" charset="0"/>
                <a:cs typeface="Arial" charset="0"/>
              </a:defRPr>
            </a:lvl2pPr>
            <a:lvl3pPr marL="1143000" indent="-228600">
              <a:defRPr sz="2800">
                <a:solidFill>
                  <a:srgbClr val="660033"/>
                </a:solidFill>
                <a:latin typeface="Arial" charset="0"/>
                <a:cs typeface="Arial" charset="0"/>
              </a:defRPr>
            </a:lvl3pPr>
            <a:lvl4pPr marL="1600200" indent="-228600">
              <a:defRPr sz="2800">
                <a:solidFill>
                  <a:srgbClr val="660033"/>
                </a:solidFill>
                <a:latin typeface="Arial" charset="0"/>
                <a:cs typeface="Arial" charset="0"/>
              </a:defRPr>
            </a:lvl4pPr>
            <a:lvl5pPr marL="2057400" indent="-228600">
              <a:defRPr sz="2800">
                <a:solidFill>
                  <a:srgbClr val="660033"/>
                </a:solidFill>
                <a:latin typeface="Arial" charset="0"/>
                <a:cs typeface="Arial" charset="0"/>
              </a:defRPr>
            </a:lvl5pPr>
            <a:lvl6pPr marL="25146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6pPr>
            <a:lvl7pPr marL="29718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7pPr>
            <a:lvl8pPr marL="34290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8pPr>
            <a:lvl9pPr marL="38862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9pPr>
          </a:lstStyle>
          <a:p>
            <a:endParaRPr lang="en-US" altLang="en-US"/>
          </a:p>
        </p:txBody>
      </p:sp>
      <p:sp>
        <p:nvSpPr>
          <p:cNvPr id="3078" name="TextBox 1"/>
          <p:cNvSpPr txBox="1">
            <a:spLocks noChangeArrowheads="1"/>
          </p:cNvSpPr>
          <p:nvPr/>
        </p:nvSpPr>
        <p:spPr bwMode="auto">
          <a:xfrm>
            <a:off x="3762375" y="6725921"/>
            <a:ext cx="1866900" cy="52322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60033"/>
                </a:solidFill>
                <a:latin typeface="Arial" charset="0"/>
                <a:cs typeface="Arial" charset="0"/>
              </a:defRPr>
            </a:lvl1pPr>
            <a:lvl2pPr marL="742950" indent="-285750">
              <a:defRPr sz="2800">
                <a:solidFill>
                  <a:srgbClr val="660033"/>
                </a:solidFill>
                <a:latin typeface="Arial" charset="0"/>
                <a:cs typeface="Arial" charset="0"/>
              </a:defRPr>
            </a:lvl2pPr>
            <a:lvl3pPr marL="1143000" indent="-228600">
              <a:defRPr sz="2800">
                <a:solidFill>
                  <a:srgbClr val="660033"/>
                </a:solidFill>
                <a:latin typeface="Arial" charset="0"/>
                <a:cs typeface="Arial" charset="0"/>
              </a:defRPr>
            </a:lvl3pPr>
            <a:lvl4pPr marL="1600200" indent="-228600">
              <a:defRPr sz="2800">
                <a:solidFill>
                  <a:srgbClr val="660033"/>
                </a:solidFill>
                <a:latin typeface="Arial" charset="0"/>
                <a:cs typeface="Arial" charset="0"/>
              </a:defRPr>
            </a:lvl4pPr>
            <a:lvl5pPr marL="2057400" indent="-228600">
              <a:defRPr sz="2800">
                <a:solidFill>
                  <a:srgbClr val="660033"/>
                </a:solidFill>
                <a:latin typeface="Arial" charset="0"/>
                <a:cs typeface="Arial" charset="0"/>
              </a:defRPr>
            </a:lvl5pPr>
            <a:lvl6pPr marL="25146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6pPr>
            <a:lvl7pPr marL="29718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7pPr>
            <a:lvl8pPr marL="34290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8pPr>
            <a:lvl9pPr marL="38862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9pPr>
          </a:lstStyle>
          <a:p>
            <a:endParaRPr lang="en-US" altLang="en-US"/>
          </a:p>
        </p:txBody>
      </p:sp>
      <p:sp>
        <p:nvSpPr>
          <p:cNvPr id="5" name="Slide Number Placeholder 4"/>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a:t>
            </a:fld>
            <a:endParaRPr lang="en-US" altLang="en-US"/>
          </a:p>
        </p:txBody>
      </p:sp>
      <p:grpSp>
        <p:nvGrpSpPr>
          <p:cNvPr id="2" name="Group 1"/>
          <p:cNvGrpSpPr/>
          <p:nvPr/>
        </p:nvGrpSpPr>
        <p:grpSpPr>
          <a:xfrm>
            <a:off x="476251" y="1898228"/>
            <a:ext cx="8239125" cy="2277532"/>
            <a:chOff x="476251" y="1898228"/>
            <a:chExt cx="8239125" cy="2277532"/>
          </a:xfrm>
        </p:grpSpPr>
        <p:sp>
          <p:nvSpPr>
            <p:cNvPr id="452621" name="Text Box 13"/>
            <p:cNvSpPr txBox="1">
              <a:spLocks noChangeArrowheads="1"/>
            </p:cNvSpPr>
            <p:nvPr/>
          </p:nvSpPr>
          <p:spPr bwMode="auto">
            <a:xfrm>
              <a:off x="476251" y="1914413"/>
              <a:ext cx="8215527" cy="2215507"/>
            </a:xfrm>
            <a:prstGeom prst="rect">
              <a:avLst/>
            </a:prstGeom>
            <a:solidFill>
              <a:srgbClr val="DDDDDD"/>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ts val="600"/>
                </a:spcBef>
                <a:spcAft>
                  <a:spcPts val="600"/>
                </a:spcAft>
                <a:defRPr/>
              </a:pPr>
              <a:r>
                <a:rPr lang="en-US" altLang="en-US" sz="7200" dirty="0" smtClean="0">
                  <a:solidFill>
                    <a:schemeClr val="hlink"/>
                  </a:solidFill>
                  <a:effectLst>
                    <a:outerShdw blurRad="38100" dist="38100" dir="2700000" algn="tl">
                      <a:srgbClr val="000000"/>
                    </a:outerShdw>
                  </a:effectLst>
                  <a:latin typeface="Cooper Black" panose="0208090404030B020404" pitchFamily="18" charset="0"/>
                </a:rPr>
                <a:t>Three Processions</a:t>
              </a:r>
              <a:endParaRPr lang="en-US" altLang="en-US" sz="8800" dirty="0">
                <a:solidFill>
                  <a:schemeClr val="hlink"/>
                </a:solidFill>
                <a:effectLst>
                  <a:outerShdw blurRad="38100" dist="38100" dir="2700000" algn="tl">
                    <a:srgbClr val="000000"/>
                  </a:outerShdw>
                </a:effectLst>
                <a:latin typeface="Cooper Black" pitchFamily="18" charset="0"/>
              </a:endParaRPr>
            </a:p>
          </p:txBody>
        </p:sp>
        <p:sp>
          <p:nvSpPr>
            <p:cNvPr id="3081" name="Line 15"/>
            <p:cNvSpPr>
              <a:spLocks noChangeShapeType="1"/>
            </p:cNvSpPr>
            <p:nvPr/>
          </p:nvSpPr>
          <p:spPr bwMode="auto">
            <a:xfrm>
              <a:off x="515019" y="1944984"/>
              <a:ext cx="812282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Line 16"/>
            <p:cNvSpPr>
              <a:spLocks noChangeShapeType="1"/>
            </p:cNvSpPr>
            <p:nvPr/>
          </p:nvSpPr>
          <p:spPr bwMode="auto">
            <a:xfrm flipV="1">
              <a:off x="476251" y="4166768"/>
              <a:ext cx="8235754" cy="899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8"/>
            <p:cNvSpPr>
              <a:spLocks noChangeShapeType="1"/>
            </p:cNvSpPr>
            <p:nvPr/>
          </p:nvSpPr>
          <p:spPr bwMode="auto">
            <a:xfrm>
              <a:off x="503220" y="1932396"/>
              <a:ext cx="8428" cy="20158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7"/>
            <p:cNvSpPr>
              <a:spLocks noChangeShapeType="1"/>
            </p:cNvSpPr>
            <p:nvPr/>
          </p:nvSpPr>
          <p:spPr bwMode="auto">
            <a:xfrm flipH="1">
              <a:off x="8715376" y="1898228"/>
              <a:ext cx="0" cy="208063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7"/>
            <p:cNvSpPr/>
            <p:nvPr/>
          </p:nvSpPr>
          <p:spPr bwMode="auto">
            <a:xfrm>
              <a:off x="476251" y="1913467"/>
              <a:ext cx="8215527" cy="222504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45000"/>
                </a:spcAft>
                <a:buClr>
                  <a:schemeClr val="hlink"/>
                </a:buClr>
                <a:buSzPct val="135000"/>
                <a:buFontTx/>
                <a:buNone/>
                <a:tabLst/>
              </a:pPr>
              <a:endParaRPr kumimoji="0" lang="en-US" sz="2800" b="0" i="0" u="none" strike="noStrike" cap="none" normalizeH="0" baseline="0" smtClean="0">
                <a:ln>
                  <a:noFill/>
                </a:ln>
                <a:solidFill>
                  <a:srgbClr val="660033"/>
                </a:solidFill>
                <a:effectLst/>
                <a:latin typeface="Arial" charset="0"/>
                <a:cs typeface="Arial" charset="0"/>
              </a:endParaRPr>
            </a:p>
          </p:txBody>
        </p:sp>
      </p:grpSp>
      <p:sp>
        <p:nvSpPr>
          <p:cNvPr id="21" name="Rectangle 3"/>
          <p:cNvSpPr txBox="1">
            <a:spLocks noChangeArrowheads="1"/>
          </p:cNvSpPr>
          <p:nvPr/>
        </p:nvSpPr>
        <p:spPr bwMode="auto">
          <a:xfrm>
            <a:off x="1695451" y="4639733"/>
            <a:ext cx="5813425" cy="1424094"/>
          </a:xfrm>
          <a:prstGeom prst="rect">
            <a:avLst/>
          </a:prstGeom>
          <a:solidFill>
            <a:srgbClr val="DBDCDD"/>
          </a:solidFill>
          <a:ln w="28575">
            <a:solidFill>
              <a:srgbClr val="C00000"/>
            </a:solidFill>
          </a:ln>
          <a:effectLst/>
          <a:extLst/>
        </p:spPr>
        <p:txBody>
          <a:bodyPr vert="horz" wrap="square" lIns="91440" tIns="45720" rIns="91440" bIns="45720" numCol="1" anchor="ctr" anchorCtr="1" compatLnSpc="1">
            <a:prstTxWarp prst="textNoShape">
              <a:avLst/>
            </a:prstTxWarp>
          </a:bodyPr>
          <a:lstStyle>
            <a:lvl1pPr marL="233363" indent="-233363" algn="l" rtl="0" eaLnBrk="0" fontAlgn="base" hangingPunct="0">
              <a:lnSpc>
                <a:spcPct val="95000"/>
              </a:lnSpc>
              <a:spcBef>
                <a:spcPct val="0"/>
              </a:spcBef>
              <a:spcAft>
                <a:spcPct val="35000"/>
              </a:spcAft>
              <a:buClr>
                <a:schemeClr val="hlink"/>
              </a:buClr>
              <a:buSzPct val="135000"/>
              <a:buChar char="•"/>
              <a:defRPr sz="2400" b="1">
                <a:solidFill>
                  <a:schemeClr val="bg1"/>
                </a:solidFill>
                <a:latin typeface="+mn-lt"/>
                <a:ea typeface="+mn-ea"/>
                <a:cs typeface="+mn-cs"/>
              </a:defRPr>
            </a:lvl1pPr>
            <a:lvl2pPr marL="569913" indent="-222250" algn="l" rtl="0" eaLnBrk="0" fontAlgn="base" hangingPunct="0">
              <a:lnSpc>
                <a:spcPct val="95000"/>
              </a:lnSpc>
              <a:spcBef>
                <a:spcPct val="0"/>
              </a:spcBef>
              <a:spcAft>
                <a:spcPct val="35000"/>
              </a:spcAft>
              <a:buClr>
                <a:schemeClr val="hlink"/>
              </a:buClr>
              <a:buSzPct val="135000"/>
              <a:buChar char="-"/>
              <a:defRPr sz="2400">
                <a:solidFill>
                  <a:schemeClr val="bg1"/>
                </a:solidFill>
                <a:latin typeface="+mn-lt"/>
                <a:cs typeface="+mn-cs"/>
              </a:defRPr>
            </a:lvl2pPr>
            <a:lvl3pPr marL="1027113" indent="-225425" algn="l" rtl="0" eaLnBrk="0" fontAlgn="base" hangingPunct="0">
              <a:lnSpc>
                <a:spcPct val="95000"/>
              </a:lnSpc>
              <a:spcBef>
                <a:spcPct val="0"/>
              </a:spcBef>
              <a:spcAft>
                <a:spcPct val="35000"/>
              </a:spcAft>
              <a:buClr>
                <a:schemeClr val="hlink"/>
              </a:buClr>
              <a:buSzPct val="135000"/>
              <a:buChar char="•"/>
              <a:defRPr sz="2200" b="1">
                <a:solidFill>
                  <a:schemeClr val="bg1"/>
                </a:solidFill>
                <a:latin typeface="+mn-lt"/>
                <a:cs typeface="+mn-cs"/>
              </a:defRPr>
            </a:lvl3pPr>
            <a:lvl4pPr marL="1484313" indent="-225425" algn="l" rtl="0" eaLnBrk="0" fontAlgn="base" hangingPunct="0">
              <a:lnSpc>
                <a:spcPct val="95000"/>
              </a:lnSpc>
              <a:spcBef>
                <a:spcPct val="0"/>
              </a:spcBef>
              <a:spcAft>
                <a:spcPct val="35000"/>
              </a:spcAft>
              <a:buClr>
                <a:schemeClr val="hlink"/>
              </a:buClr>
              <a:buSzPct val="135000"/>
              <a:buChar char="-"/>
              <a:defRPr sz="2200">
                <a:solidFill>
                  <a:schemeClr val="bg1"/>
                </a:solidFill>
                <a:latin typeface="+mn-lt"/>
                <a:cs typeface="+mn-cs"/>
              </a:defRPr>
            </a:lvl4pPr>
            <a:lvl5pPr marL="19415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5pPr>
            <a:lvl6pPr marL="23987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6pPr>
            <a:lvl7pPr marL="28559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7pPr>
            <a:lvl8pPr marL="33131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8pPr>
            <a:lvl9pPr marL="3770313" indent="-280988" algn="l" rtl="0" eaLnBrk="0" fontAlgn="base" hangingPunct="0">
              <a:lnSpc>
                <a:spcPct val="95000"/>
              </a:lnSpc>
              <a:spcBef>
                <a:spcPct val="0"/>
              </a:spcBef>
              <a:spcAft>
                <a:spcPct val="35000"/>
              </a:spcAft>
              <a:buClr>
                <a:schemeClr val="hlink"/>
              </a:buClr>
              <a:buSzPct val="135000"/>
              <a:buChar char="•"/>
              <a:defRPr b="1">
                <a:solidFill>
                  <a:schemeClr val="bg1"/>
                </a:solidFill>
                <a:latin typeface="+mn-lt"/>
                <a:cs typeface="+mn-cs"/>
              </a:defRPr>
            </a:lvl9pPr>
          </a:lstStyle>
          <a:p>
            <a:pPr marL="0" indent="0" algn="ctr">
              <a:spcAft>
                <a:spcPts val="600"/>
              </a:spcAft>
              <a:buNone/>
            </a:pPr>
            <a:r>
              <a:rPr lang="en-US" altLang="en-US" sz="3200" kern="0" dirty="0" smtClean="0">
                <a:solidFill>
                  <a:srgbClr val="C00000"/>
                </a:solidFill>
                <a:effectLst>
                  <a:outerShdw blurRad="38100" dist="38100" dir="2700000" algn="tl">
                    <a:srgbClr val="000000">
                      <a:alpha val="43137"/>
                    </a:srgbClr>
                  </a:outerShdw>
                </a:effectLst>
                <a:latin typeface="Calibri" panose="020F0502020204030204" pitchFamily="34" charset="0"/>
              </a:rPr>
              <a:t>Sunday AM, April 5, 2020</a:t>
            </a:r>
          </a:p>
          <a:p>
            <a:pPr marL="0" indent="0" algn="ctr">
              <a:spcAft>
                <a:spcPts val="600"/>
              </a:spcAft>
              <a:buNone/>
            </a:pPr>
            <a:r>
              <a:rPr lang="en-US" altLang="en-US" sz="3200" kern="0" dirty="0" smtClean="0">
                <a:solidFill>
                  <a:srgbClr val="C00000"/>
                </a:solidFill>
                <a:effectLst>
                  <a:outerShdw blurRad="38100" dist="38100" dir="2700000" algn="tl">
                    <a:srgbClr val="000000">
                      <a:alpha val="43137"/>
                    </a:srgbClr>
                  </a:outerShdw>
                </a:effectLst>
                <a:latin typeface="Calibri" panose="020F0502020204030204" pitchFamily="34" charset="0"/>
              </a:rPr>
              <a:t>Rev. Ernie Karjala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Second of Jesus</a:t>
            </a:r>
            <a:r>
              <a:rPr lang="en-US" dirty="0"/>
              <a:t>’ First Two Steps</a:t>
            </a:r>
          </a:p>
        </p:txBody>
      </p:sp>
      <p:sp>
        <p:nvSpPr>
          <p:cNvPr id="3" name="Content Placeholder 2"/>
          <p:cNvSpPr>
            <a:spLocks noGrp="1"/>
          </p:cNvSpPr>
          <p:nvPr>
            <p:ph idx="1"/>
          </p:nvPr>
        </p:nvSpPr>
        <p:spPr/>
        <p:txBody>
          <a:bodyPr/>
          <a:lstStyle/>
          <a:p>
            <a:pPr marL="233363" lvl="2" indent="-233363">
              <a:buSzPct val="100000"/>
            </a:pPr>
            <a:r>
              <a:rPr lang="en-US" sz="2600" dirty="0" smtClean="0">
                <a:ea typeface="+mn-ea"/>
              </a:rPr>
              <a:t>Second, </a:t>
            </a:r>
            <a:r>
              <a:rPr lang="en-US" sz="2600" dirty="0">
                <a:ea typeface="+mn-ea"/>
              </a:rPr>
              <a:t>Jesus let the woman anoint His head with nard at a meal in Bethany.</a:t>
            </a:r>
          </a:p>
          <a:p>
            <a:pPr lvl="1"/>
            <a:r>
              <a:rPr lang="en-US" sz="2600" b="1" dirty="0"/>
              <a:t>This irritated several people, but especially Judas, who got so worked up about this that he went to the religious authority and conspired to hand Jesus over.</a:t>
            </a:r>
          </a:p>
          <a:p>
            <a:pPr lvl="1"/>
            <a:r>
              <a:rPr lang="en-US" sz="2600" b="1" dirty="0"/>
              <a:t>This took control of the timing of Jesus trial and crucifixion out of their hands and put it in Judas’ hands.</a:t>
            </a:r>
          </a:p>
          <a:p>
            <a:pPr lvl="1"/>
            <a:r>
              <a:rPr lang="en-US" sz="2600" b="1" dirty="0"/>
              <a:t>And this, in turn, put the timing of His crucifixion into Jesus hands.</a:t>
            </a: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10</a:t>
            </a:fld>
            <a:endParaRPr lang="en-US" altLang="en-US"/>
          </a:p>
        </p:txBody>
      </p:sp>
    </p:spTree>
    <p:extLst>
      <p:ext uri="{BB962C8B-B14F-4D97-AF65-F5344CB8AC3E}">
        <p14:creationId xmlns:p14="http://schemas.microsoft.com/office/powerpoint/2010/main" val="2908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Third Step</a:t>
            </a:r>
            <a:endParaRPr lang="en-US" dirty="0"/>
          </a:p>
        </p:txBody>
      </p:sp>
      <p:sp>
        <p:nvSpPr>
          <p:cNvPr id="3" name="Content Placeholder 2"/>
          <p:cNvSpPr>
            <a:spLocks noGrp="1"/>
          </p:cNvSpPr>
          <p:nvPr>
            <p:ph idx="1"/>
          </p:nvPr>
        </p:nvSpPr>
        <p:spPr/>
        <p:txBody>
          <a:bodyPr/>
          <a:lstStyle/>
          <a:p>
            <a:pPr marL="233363" lvl="2" indent="-233363">
              <a:buSzPct val="100000"/>
            </a:pPr>
            <a:r>
              <a:rPr lang="en-US" sz="2600" dirty="0">
                <a:ea typeface="+mn-ea"/>
              </a:rPr>
              <a:t>The Next step after these first two was what we call the  “Triumphal Entry”. </a:t>
            </a:r>
            <a:endParaRPr lang="en-US" sz="2600" dirty="0" smtClean="0">
              <a:ea typeface="+mn-ea"/>
            </a:endParaRPr>
          </a:p>
          <a:p>
            <a:pPr marL="233363" lvl="2" indent="-233363">
              <a:buSzPct val="100000"/>
            </a:pPr>
            <a:r>
              <a:rPr lang="en-US" sz="2600" dirty="0" smtClean="0">
                <a:ea typeface="+mn-ea"/>
              </a:rPr>
              <a:t>This attracted a crowd of Jews in town for the Passover feast.</a:t>
            </a:r>
            <a:endParaRPr lang="en-US" sz="2600" dirty="0">
              <a:ea typeface="+mn-ea"/>
            </a:endParaRPr>
          </a:p>
          <a:p>
            <a:r>
              <a:rPr lang="en-US" baseline="30000" dirty="0" smtClean="0">
                <a:latin typeface="Calligraph421 BT" panose="03060702050402020204" pitchFamily="66" charset="0"/>
              </a:rPr>
              <a:t>NIV</a:t>
            </a:r>
            <a:r>
              <a:rPr lang="en-US" dirty="0" smtClean="0">
                <a:latin typeface="Calligraph421 BT" panose="03060702050402020204" pitchFamily="66" charset="0"/>
              </a:rPr>
              <a:t> </a:t>
            </a:r>
            <a:r>
              <a:rPr lang="en-US" dirty="0">
                <a:latin typeface="Calligraph421 BT" panose="03060702050402020204" pitchFamily="66" charset="0"/>
              </a:rPr>
              <a:t>John 12:12 The next day the great crowd that had come for the Feast heard that Jesus was on his way to Jerusalem. 13 They took palm branches and went out to meet him, shouting, "Hosanna!" "Blessed is he who comes in the name of the Lord!" "Blessed is the King of Israel!" </a:t>
            </a:r>
            <a:r>
              <a:rPr lang="en-US" dirty="0" smtClean="0">
                <a:latin typeface="Calligraph421 BT" panose="03060702050402020204" pitchFamily="66" charset="0"/>
              </a:rPr>
              <a:t>14 </a:t>
            </a:r>
            <a:r>
              <a:rPr lang="en-US" dirty="0">
                <a:latin typeface="Calligraph421 BT" panose="03060702050402020204" pitchFamily="66" charset="0"/>
              </a:rPr>
              <a:t>Jesus found a young donkey and sat on it, as it is </a:t>
            </a:r>
            <a:r>
              <a:rPr lang="en-US" dirty="0" smtClean="0">
                <a:latin typeface="Calligraph421 BT" panose="03060702050402020204" pitchFamily="66" charset="0"/>
              </a:rPr>
              <a:t>written:</a:t>
            </a:r>
          </a:p>
          <a:p>
            <a:pPr marL="233363" lvl="2" indent="-233363">
              <a:buSzPct val="100000"/>
            </a:pPr>
            <a:r>
              <a:rPr lang="en-US" sz="2600" dirty="0" smtClean="0">
                <a:ea typeface="+mn-ea"/>
              </a:rPr>
              <a:t>What they shouted is called the “Messianic Refrain”.</a:t>
            </a:r>
            <a:endParaRPr lang="en-US" sz="2600" dirty="0">
              <a:ea typeface="+mn-ea"/>
            </a:endParaRPr>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11</a:t>
            </a:fld>
            <a:endParaRPr lang="en-US" altLang="en-US"/>
          </a:p>
        </p:txBody>
      </p:sp>
    </p:spTree>
    <p:extLst>
      <p:ext uri="{BB962C8B-B14F-4D97-AF65-F5344CB8AC3E}">
        <p14:creationId xmlns:p14="http://schemas.microsoft.com/office/powerpoint/2010/main" val="80791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a:t>
            </a:r>
            <a:r>
              <a:rPr lang="en-US" dirty="0" smtClean="0"/>
              <a:t>Third </a:t>
            </a:r>
            <a:r>
              <a:rPr lang="en-US" dirty="0"/>
              <a:t>Step</a:t>
            </a:r>
          </a:p>
        </p:txBody>
      </p:sp>
      <p:sp>
        <p:nvSpPr>
          <p:cNvPr id="3" name="Content Placeholder 2"/>
          <p:cNvSpPr>
            <a:spLocks noGrp="1"/>
          </p:cNvSpPr>
          <p:nvPr>
            <p:ph idx="1"/>
          </p:nvPr>
        </p:nvSpPr>
        <p:spPr/>
        <p:txBody>
          <a:bodyPr/>
          <a:lstStyle/>
          <a:p>
            <a:pPr marL="0" indent="0" algn="ctr">
              <a:buNone/>
            </a:pPr>
            <a:r>
              <a:rPr lang="en-US" baseline="30000" dirty="0">
                <a:latin typeface="Calligraph421 BT" panose="03060702050402020204" pitchFamily="66" charset="0"/>
              </a:rPr>
              <a:t>NIV</a:t>
            </a:r>
            <a:r>
              <a:rPr lang="en-US" dirty="0">
                <a:latin typeface="Calligraph421 BT" panose="03060702050402020204" pitchFamily="66" charset="0"/>
              </a:rPr>
              <a:t> John </a:t>
            </a:r>
            <a:r>
              <a:rPr lang="en-US" dirty="0" smtClean="0">
                <a:latin typeface="Calligraph421 BT" panose="03060702050402020204" pitchFamily="66" charset="0"/>
              </a:rPr>
              <a:t>12:15 </a:t>
            </a:r>
            <a:r>
              <a:rPr lang="en-US" dirty="0">
                <a:latin typeface="Calligraph421 BT" panose="03060702050402020204" pitchFamily="66" charset="0"/>
              </a:rPr>
              <a:t>"Do not be afraid, O Daughter of Zion; see, your king is coming, seated on a donkey's colt." 16 At first his disciples did not understand all this. Only after Jesus was glorified did they realize that these things had been written about him and that they had done these things to him. 17 Now the crowd that was with him when he called Lazarus from the tomb and raised him from the dead continued to spread the word. 18 Many people, because they had heard that he had given this miraculous sign, went out to meet him. 19 So the Pharisees said to one another, "See, this is getting us nowhere. Look how the whole world has gone after him!"</a:t>
            </a:r>
            <a:endParaRPr lang="en-US" sz="2800" dirty="0">
              <a:latin typeface="Calligraph421 BT" panose="03060702050402020204" pitchFamily="66" charset="0"/>
            </a:endParaRP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12</a:t>
            </a:fld>
            <a:endParaRPr lang="en-US" altLang="en-US"/>
          </a:p>
        </p:txBody>
      </p:sp>
    </p:spTree>
    <p:extLst>
      <p:ext uri="{BB962C8B-B14F-4D97-AF65-F5344CB8AC3E}">
        <p14:creationId xmlns:p14="http://schemas.microsoft.com/office/powerpoint/2010/main" val="37506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0" y="40640"/>
            <a:ext cx="9065911" cy="725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 name="Slide Number Placeholder 8"/>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13</a:t>
            </a:fld>
            <a:endParaRPr lang="en-US" altLang="en-US"/>
          </a:p>
        </p:txBody>
      </p:sp>
    </p:spTree>
    <p:extLst>
      <p:ext uri="{BB962C8B-B14F-4D97-AF65-F5344CB8AC3E}">
        <p14:creationId xmlns:p14="http://schemas.microsoft.com/office/powerpoint/2010/main" val="1138470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Donkey Was A Sign</a:t>
            </a:r>
            <a:endParaRPr lang="en-US" dirty="0"/>
          </a:p>
        </p:txBody>
      </p:sp>
      <p:sp>
        <p:nvSpPr>
          <p:cNvPr id="3" name="Content Placeholder 2"/>
          <p:cNvSpPr>
            <a:spLocks noGrp="1"/>
          </p:cNvSpPr>
          <p:nvPr>
            <p:ph idx="1"/>
          </p:nvPr>
        </p:nvSpPr>
        <p:spPr/>
        <p:txBody>
          <a:bodyPr/>
          <a:lstStyle/>
          <a:p>
            <a:pPr>
              <a:buSzPct val="100000"/>
            </a:pPr>
            <a:r>
              <a:rPr lang="en-US" b="1" dirty="0"/>
              <a:t>We need to talk about the donkey. </a:t>
            </a:r>
          </a:p>
          <a:p>
            <a:pPr>
              <a:buSzPct val="100000"/>
            </a:pPr>
            <a:r>
              <a:rPr lang="en-US" dirty="0"/>
              <a:t>Unlike us Americans, Jewish people in Jesus day didn’t think that riding a donkey ruined their image.</a:t>
            </a:r>
          </a:p>
          <a:p>
            <a:pPr marL="690563" lvl="3" indent="-233363">
              <a:buSzPct val="100000"/>
            </a:pPr>
            <a:r>
              <a:rPr lang="en-US" sz="2600" b="1" dirty="0">
                <a:ea typeface="+mn-ea"/>
              </a:rPr>
              <a:t>Kings rode donkeys and were proud to do it. Jesus was riding in as a King, and He knew it!</a:t>
            </a:r>
          </a:p>
          <a:p>
            <a:pPr marL="690563" lvl="3" indent="-233363">
              <a:buSzPct val="100000"/>
            </a:pPr>
            <a:r>
              <a:rPr lang="en-US" sz="2600" b="1" dirty="0">
                <a:ea typeface="+mn-ea"/>
              </a:rPr>
              <a:t>Riding the donkey was a sign of peaceful intention, a lack of animosity. </a:t>
            </a:r>
          </a:p>
          <a:p>
            <a:pPr marL="690563" lvl="3" indent="-233363">
              <a:buSzPct val="100000"/>
            </a:pPr>
            <a:r>
              <a:rPr lang="en-US" sz="2600" b="1" dirty="0">
                <a:ea typeface="+mn-ea"/>
              </a:rPr>
              <a:t>Had he ridden a horse that would have meant war!</a:t>
            </a:r>
          </a:p>
          <a:p>
            <a:pPr marL="690563" lvl="3" indent="-233363">
              <a:buSzPct val="100000"/>
            </a:pPr>
            <a:r>
              <a:rPr lang="en-US" sz="2600" b="1" dirty="0">
                <a:ea typeface="+mn-ea"/>
              </a:rPr>
              <a:t>Remember </a:t>
            </a:r>
            <a:r>
              <a:rPr lang="en-US" sz="2600" b="1" dirty="0" smtClean="0">
                <a:ea typeface="+mn-ea"/>
              </a:rPr>
              <a:t>this, though</a:t>
            </a:r>
            <a:r>
              <a:rPr lang="en-US" sz="2600" b="1" dirty="0">
                <a:ea typeface="+mn-ea"/>
              </a:rPr>
              <a:t>: The next time He enters Jerusalem, it will BE on a horse!</a:t>
            </a: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14</a:t>
            </a:fld>
            <a:endParaRPr lang="en-US" altLang="en-US"/>
          </a:p>
        </p:txBody>
      </p:sp>
    </p:spTree>
    <p:extLst>
      <p:ext uri="{BB962C8B-B14F-4D97-AF65-F5344CB8AC3E}">
        <p14:creationId xmlns:p14="http://schemas.microsoft.com/office/powerpoint/2010/main" val="19628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Donkey Was Also a Miracle</a:t>
            </a:r>
            <a:endParaRPr lang="en-US" dirty="0"/>
          </a:p>
        </p:txBody>
      </p:sp>
      <p:sp>
        <p:nvSpPr>
          <p:cNvPr id="3" name="Content Placeholder 2"/>
          <p:cNvSpPr>
            <a:spLocks noGrp="1"/>
          </p:cNvSpPr>
          <p:nvPr>
            <p:ph idx="1"/>
          </p:nvPr>
        </p:nvSpPr>
        <p:spPr/>
        <p:txBody>
          <a:bodyPr/>
          <a:lstStyle/>
          <a:p>
            <a:pPr lvl="1"/>
            <a:r>
              <a:rPr lang="en-US" sz="2600" b="1" dirty="0" smtClean="0"/>
              <a:t>Through </a:t>
            </a:r>
            <a:r>
              <a:rPr lang="en-US" sz="2600" b="1" dirty="0"/>
              <a:t>a miracle of provision, Jesus “found” a female donkey and her colt. </a:t>
            </a:r>
            <a:endParaRPr lang="en-US" sz="2600" b="1" dirty="0" smtClean="0"/>
          </a:p>
          <a:p>
            <a:pPr lvl="1"/>
            <a:r>
              <a:rPr lang="en-US" sz="2600" b="1" dirty="0" smtClean="0"/>
              <a:t>He rode the colt, and the thing was, the </a:t>
            </a:r>
            <a:r>
              <a:rPr lang="en-US" sz="2600" b="1" dirty="0"/>
              <a:t>colt </a:t>
            </a:r>
            <a:r>
              <a:rPr lang="en-US" sz="2600" b="1" dirty="0" smtClean="0"/>
              <a:t>had </a:t>
            </a:r>
            <a:r>
              <a:rPr lang="en-US" sz="2600" b="1" dirty="0"/>
              <a:t>never been ridden. </a:t>
            </a:r>
          </a:p>
          <a:p>
            <a:pPr lvl="1">
              <a:spcAft>
                <a:spcPts val="2400"/>
              </a:spcAft>
            </a:pPr>
            <a:r>
              <a:rPr lang="en-US" sz="2600" b="1" dirty="0"/>
              <a:t>Riding the donkey </a:t>
            </a:r>
            <a:r>
              <a:rPr lang="en-US" sz="2600" b="1" dirty="0" smtClean="0"/>
              <a:t>colt fulfilled </a:t>
            </a:r>
            <a:r>
              <a:rPr lang="en-US" sz="2600" b="1" dirty="0"/>
              <a:t>the </a:t>
            </a:r>
            <a:r>
              <a:rPr lang="en-US" sz="2600" b="1" dirty="0" smtClean="0"/>
              <a:t>Messianic prophecy in </a:t>
            </a:r>
            <a:r>
              <a:rPr lang="en-US" sz="2600" b="1" dirty="0"/>
              <a:t>Zechariah 9:9:</a:t>
            </a:r>
          </a:p>
          <a:p>
            <a:pPr marL="0" indent="0" algn="ctr">
              <a:buNone/>
            </a:pPr>
            <a:r>
              <a:rPr lang="en-US" baseline="30000" dirty="0">
                <a:latin typeface="Calligraph421 BT" panose="03060702050402020204" pitchFamily="66" charset="0"/>
              </a:rPr>
              <a:t>NIV</a:t>
            </a:r>
            <a:r>
              <a:rPr lang="en-US" dirty="0">
                <a:latin typeface="Calligraph421 BT" panose="03060702050402020204" pitchFamily="66" charset="0"/>
              </a:rPr>
              <a:t> Zechariah 9:9 Rejoice greatly, O Daughter of Zion! Shout, Daughter of Jerusalem! See, your king comes to you, righteous and having salvation, gentle and riding on a donkey, on a colt, the foal of a donkey.</a:t>
            </a:r>
            <a:endParaRPr lang="en-US" sz="2800" dirty="0">
              <a:latin typeface="Calligraph421 BT" panose="03060702050402020204" pitchFamily="66" charset="0"/>
            </a:endParaRP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15</a:t>
            </a:fld>
            <a:endParaRPr lang="en-US" altLang="en-US"/>
          </a:p>
        </p:txBody>
      </p:sp>
    </p:spTree>
    <p:extLst>
      <p:ext uri="{BB962C8B-B14F-4D97-AF65-F5344CB8AC3E}">
        <p14:creationId xmlns:p14="http://schemas.microsoft.com/office/powerpoint/2010/main" val="5884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Procession of the Passover Lamb</a:t>
            </a:r>
            <a:endParaRPr lang="en-US" dirty="0"/>
          </a:p>
        </p:txBody>
      </p:sp>
      <p:sp>
        <p:nvSpPr>
          <p:cNvPr id="3" name="Content Placeholder 2"/>
          <p:cNvSpPr>
            <a:spLocks noGrp="1"/>
          </p:cNvSpPr>
          <p:nvPr>
            <p:ph idx="1"/>
          </p:nvPr>
        </p:nvSpPr>
        <p:spPr/>
        <p:txBody>
          <a:bodyPr/>
          <a:lstStyle/>
          <a:p>
            <a:pPr marL="233363" lvl="2" indent="-233363">
              <a:buSzPct val="100000"/>
            </a:pPr>
            <a:r>
              <a:rPr lang="en-US" sz="2600" dirty="0" smtClean="0">
                <a:ea typeface="+mn-ea"/>
              </a:rPr>
              <a:t>There had been an earlier procession that was taking place just before Jesus got there.</a:t>
            </a:r>
          </a:p>
          <a:p>
            <a:pPr lvl="1"/>
            <a:r>
              <a:rPr lang="en-US" sz="2600" b="1" dirty="0" smtClean="0"/>
              <a:t>The </a:t>
            </a:r>
            <a:r>
              <a:rPr lang="en-US" sz="2600" b="1" dirty="0"/>
              <a:t>High Priest headed a procession on this day to bring a select lamb, without blemish, to the Temple. </a:t>
            </a:r>
            <a:endParaRPr lang="en-US" sz="2600" b="1" dirty="0" smtClean="0"/>
          </a:p>
          <a:p>
            <a:pPr lvl="1"/>
            <a:r>
              <a:rPr lang="en-US" sz="2600" b="1" dirty="0" smtClean="0"/>
              <a:t>This </a:t>
            </a:r>
            <a:r>
              <a:rPr lang="en-US" sz="2600" b="1" dirty="0"/>
              <a:t>procession was accompanied by palm fronds and crowds of worshippers shouting “Hosanna”. . </a:t>
            </a:r>
          </a:p>
          <a:p>
            <a:pPr lvl="1"/>
            <a:r>
              <a:rPr lang="en-US" sz="2600" b="1" dirty="0"/>
              <a:t>The Passover Lamb of the High Priest was </a:t>
            </a:r>
            <a:r>
              <a:rPr lang="en-US" sz="2600" b="1" dirty="0" smtClean="0"/>
              <a:t>then </a:t>
            </a:r>
            <a:r>
              <a:rPr lang="en-US" sz="2600" b="1" dirty="0"/>
              <a:t>examined for four days to ensure that it was without defect </a:t>
            </a: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16</a:t>
            </a:fld>
            <a:endParaRPr lang="en-US" altLang="en-US"/>
          </a:p>
        </p:txBody>
      </p:sp>
    </p:spTree>
    <p:extLst>
      <p:ext uri="{BB962C8B-B14F-4D97-AF65-F5344CB8AC3E}">
        <p14:creationId xmlns:p14="http://schemas.microsoft.com/office/powerpoint/2010/main" val="13680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Jesus Changed Things</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smtClean="0">
                <a:ea typeface="+mn-ea"/>
              </a:rPr>
              <a:t>Jesus, being a faithful Jew, joined this procession.</a:t>
            </a:r>
          </a:p>
          <a:p>
            <a:pPr marL="233363" lvl="2" indent="-233363">
              <a:buSzPct val="100000"/>
              <a:buFont typeface="Arial" panose="020B0604020202020204" pitchFamily="34" charset="0"/>
              <a:buChar char="•"/>
            </a:pPr>
            <a:r>
              <a:rPr lang="en-US" sz="2600" dirty="0" smtClean="0">
                <a:ea typeface="+mn-ea"/>
              </a:rPr>
              <a:t>Everybody else walked as was customary and expected, but Jesus rode the donkey colt.</a:t>
            </a:r>
          </a:p>
          <a:p>
            <a:pPr marL="233363" lvl="2" indent="-233363">
              <a:buSzPct val="100000"/>
              <a:buFont typeface="Arial" panose="020B0604020202020204" pitchFamily="34" charset="0"/>
              <a:buChar char="•"/>
            </a:pPr>
            <a:r>
              <a:rPr lang="en-US" sz="2600" dirty="0" smtClean="0">
                <a:ea typeface="+mn-ea"/>
              </a:rPr>
              <a:t>This, of course, really singled Him out!</a:t>
            </a:r>
          </a:p>
          <a:p>
            <a:pPr marL="233363" lvl="2" indent="-233363">
              <a:buSzPct val="100000"/>
              <a:buFont typeface="Arial" panose="020B0604020202020204" pitchFamily="34" charset="0"/>
              <a:buChar char="•"/>
            </a:pPr>
            <a:r>
              <a:rPr lang="en-US" sz="2600" dirty="0" smtClean="0">
                <a:ea typeface="+mn-ea"/>
              </a:rPr>
              <a:t>This became Jesus’ “triumphal entry” </a:t>
            </a:r>
            <a:r>
              <a:rPr lang="en-US" sz="2600" dirty="0">
                <a:ea typeface="+mn-ea"/>
              </a:rPr>
              <a:t>shortly </a:t>
            </a:r>
            <a:r>
              <a:rPr lang="en-US" sz="2600" dirty="0" smtClean="0">
                <a:ea typeface="+mn-ea"/>
              </a:rPr>
              <a:t>thereafter.</a:t>
            </a:r>
            <a:endParaRPr lang="en-US" sz="2600" dirty="0">
              <a:ea typeface="+mn-ea"/>
            </a:endParaRPr>
          </a:p>
          <a:p>
            <a:pPr marL="233363" lvl="2" indent="-233363">
              <a:buSzPct val="100000"/>
              <a:buFont typeface="Arial" panose="020B0604020202020204" pitchFamily="34" charset="0"/>
              <a:buChar char="•"/>
            </a:pPr>
            <a:r>
              <a:rPr lang="en-US" sz="2600" dirty="0">
                <a:ea typeface="+mn-ea"/>
              </a:rPr>
              <a:t>P</a:t>
            </a:r>
            <a:r>
              <a:rPr lang="en-US" sz="2600" dirty="0" smtClean="0">
                <a:ea typeface="+mn-ea"/>
              </a:rPr>
              <a:t>eople </a:t>
            </a:r>
            <a:r>
              <a:rPr lang="en-US" sz="2600" dirty="0">
                <a:ea typeface="+mn-ea"/>
              </a:rPr>
              <a:t>had palm fronds </a:t>
            </a:r>
            <a:r>
              <a:rPr lang="en-US" sz="2600" dirty="0" smtClean="0">
                <a:ea typeface="+mn-ea"/>
              </a:rPr>
              <a:t>ready from earlier procession. </a:t>
            </a:r>
          </a:p>
          <a:p>
            <a:pPr marL="233363" lvl="2" indent="-233363">
              <a:buSzPct val="100000"/>
              <a:buFont typeface="Arial" panose="020B0604020202020204" pitchFamily="34" charset="0"/>
              <a:buChar char="•"/>
            </a:pPr>
            <a:r>
              <a:rPr lang="en-US" sz="2600" dirty="0" smtClean="0">
                <a:ea typeface="+mn-ea"/>
              </a:rPr>
              <a:t>This </a:t>
            </a:r>
            <a:r>
              <a:rPr lang="en-US" sz="2600" dirty="0">
                <a:ea typeface="+mn-ea"/>
              </a:rPr>
              <a:t>was no conspiracy on </a:t>
            </a:r>
            <a:r>
              <a:rPr lang="en-US" sz="2600" dirty="0" smtClean="0">
                <a:ea typeface="+mn-ea"/>
              </a:rPr>
              <a:t>Jesus’ </a:t>
            </a:r>
            <a:r>
              <a:rPr lang="en-US" sz="2600" dirty="0">
                <a:ea typeface="+mn-ea"/>
              </a:rPr>
              <a:t>part to try to fulfill </a:t>
            </a:r>
            <a:r>
              <a:rPr lang="en-US" sz="2600" dirty="0" smtClean="0">
                <a:ea typeface="+mn-ea"/>
              </a:rPr>
              <a:t>prophecy. </a:t>
            </a:r>
          </a:p>
          <a:p>
            <a:pPr marL="233363" lvl="2" indent="-233363">
              <a:buSzPct val="100000"/>
              <a:buFont typeface="Arial" panose="020B0604020202020204" pitchFamily="34" charset="0"/>
              <a:buChar char="•"/>
            </a:pPr>
            <a:endParaRPr lang="en-US" sz="2600" dirty="0">
              <a:ea typeface="+mn-ea"/>
            </a:endParaRPr>
          </a:p>
          <a:p>
            <a:pPr marL="228600" lvl="1">
              <a:buFont typeface="Arial" panose="020B0604020202020204" pitchFamily="34" charset="0"/>
              <a:buChar char="•"/>
            </a:pPr>
            <a:endParaRPr lang="en-US" b="1"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17</a:t>
            </a:fld>
            <a:endParaRPr lang="en-US" altLang="en-US"/>
          </a:p>
        </p:txBody>
      </p:sp>
    </p:spTree>
    <p:extLst>
      <p:ext uri="{BB962C8B-B14F-4D97-AF65-F5344CB8AC3E}">
        <p14:creationId xmlns:p14="http://schemas.microsoft.com/office/powerpoint/2010/main" val="38026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Lazarus Resurrection Drew the Crowd</a:t>
            </a:r>
            <a:endParaRPr lang="en-US" dirty="0"/>
          </a:p>
        </p:txBody>
      </p:sp>
      <p:sp>
        <p:nvSpPr>
          <p:cNvPr id="9" name="Content Placeholder 8"/>
          <p:cNvSpPr>
            <a:spLocks noGrp="1"/>
          </p:cNvSpPr>
          <p:nvPr>
            <p:ph idx="1"/>
          </p:nvPr>
        </p:nvSpPr>
        <p:spPr>
          <a:xfrm>
            <a:off x="482837" y="1369987"/>
            <a:ext cx="8388350" cy="5139267"/>
          </a:xfrm>
        </p:spPr>
        <p:txBody>
          <a:bodyPr/>
          <a:lstStyle/>
          <a:p>
            <a:pPr marL="233363" lvl="2" indent="-233363">
              <a:buSzPct val="100000"/>
              <a:buFont typeface="Arial" panose="020B0604020202020204" pitchFamily="34" charset="0"/>
              <a:buChar char="•"/>
            </a:pPr>
            <a:r>
              <a:rPr lang="en-US" sz="2600" dirty="0"/>
              <a:t>The crowd gathered around Jesus probably when He joined the High Priest’s parade.</a:t>
            </a:r>
          </a:p>
          <a:p>
            <a:pPr marL="233363" lvl="2" indent="-233363">
              <a:buSzPct val="100000"/>
              <a:buFont typeface="Arial" panose="020B0604020202020204" pitchFamily="34" charset="0"/>
              <a:buChar char="•"/>
            </a:pPr>
            <a:r>
              <a:rPr lang="en-US" sz="2600" dirty="0" smtClean="0">
                <a:ea typeface="+mn-ea"/>
              </a:rPr>
              <a:t>The </a:t>
            </a:r>
            <a:r>
              <a:rPr lang="en-US" sz="2600" dirty="0">
                <a:ea typeface="+mn-ea"/>
              </a:rPr>
              <a:t>news about Lazarus </a:t>
            </a:r>
            <a:r>
              <a:rPr lang="en-US" sz="2600" dirty="0" smtClean="0">
                <a:ea typeface="+mn-ea"/>
              </a:rPr>
              <a:t>made Him an attraction. </a:t>
            </a:r>
            <a:endParaRPr lang="en-US" sz="2600" dirty="0">
              <a:ea typeface="+mn-ea"/>
            </a:endParaRPr>
          </a:p>
          <a:p>
            <a:pPr lvl="1"/>
            <a:r>
              <a:rPr lang="en-US" sz="2400" b="1" dirty="0"/>
              <a:t>There was the Judean crowd of well-wishers and curiosity seekers.</a:t>
            </a:r>
          </a:p>
          <a:p>
            <a:pPr lvl="1"/>
            <a:r>
              <a:rPr lang="en-US" sz="2400" b="1" dirty="0"/>
              <a:t>There were the thousands of pilgrims in Jerusalem and surrounding towns there for the </a:t>
            </a:r>
            <a:r>
              <a:rPr lang="en-US" sz="2400" b="1" dirty="0" smtClean="0"/>
              <a:t>Feast of Passover.</a:t>
            </a:r>
            <a:endParaRPr lang="en-US" sz="2400" b="1" dirty="0"/>
          </a:p>
          <a:p>
            <a:pPr lvl="1"/>
            <a:r>
              <a:rPr lang="en-US" sz="2400" b="1" dirty="0"/>
              <a:t>Young people were prominent.</a:t>
            </a:r>
          </a:p>
          <a:p>
            <a:pPr marL="233363" lvl="2" indent="-233363">
              <a:buSzPct val="100000"/>
              <a:buFont typeface="Arial" panose="020B0604020202020204" pitchFamily="34" charset="0"/>
              <a:buChar char="•"/>
            </a:pPr>
            <a:r>
              <a:rPr lang="en-US" sz="2600" dirty="0">
                <a:ea typeface="+mn-ea"/>
              </a:rPr>
              <a:t>They waved palm fronds and spread them and their cloaks on the road before Him</a:t>
            </a:r>
          </a:p>
          <a:p>
            <a:pPr marL="233363" lvl="2" indent="-233363">
              <a:buSzPct val="100000"/>
              <a:buFont typeface="Arial" panose="020B0604020202020204" pitchFamily="34" charset="0"/>
              <a:buChar char="•"/>
            </a:pPr>
            <a:r>
              <a:rPr lang="en-US" sz="2600" dirty="0">
                <a:ea typeface="+mn-ea"/>
              </a:rPr>
              <a:t>They shouted “Hosanna! Blessed is He that cometh in the Name of the Lord</a:t>
            </a:r>
            <a:r>
              <a:rPr lang="en-US" sz="2600" dirty="0" smtClean="0">
                <a:ea typeface="+mn-ea"/>
              </a:rPr>
              <a:t>!” … the Messianic Refrain!</a:t>
            </a:r>
            <a:endParaRPr lang="en-US" sz="2600" dirty="0">
              <a:ea typeface="+mn-ea"/>
            </a:endParaRPr>
          </a:p>
          <a:p>
            <a:endParaRPr lang="en-US" dirty="0"/>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18</a:t>
            </a:fld>
            <a:endParaRPr lang="en-US" altLang="en-US"/>
          </a:p>
        </p:txBody>
      </p:sp>
    </p:spTree>
    <p:extLst>
      <p:ext uri="{BB962C8B-B14F-4D97-AF65-F5344CB8AC3E}">
        <p14:creationId xmlns:p14="http://schemas.microsoft.com/office/powerpoint/2010/main" val="7445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Press of the Crowd, the Palm Branches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06881"/>
            <a:ext cx="9077574" cy="488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 name="Slide Number Placeholder 5"/>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19</a:t>
            </a:fld>
            <a:endParaRPr lang="en-US" altLang="en-US"/>
          </a:p>
        </p:txBody>
      </p:sp>
    </p:spTree>
    <p:extLst>
      <p:ext uri="{BB962C8B-B14F-4D97-AF65-F5344CB8AC3E}">
        <p14:creationId xmlns:p14="http://schemas.microsoft.com/office/powerpoint/2010/main" val="3655105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No Accident</a:t>
            </a:r>
            <a:endParaRPr lang="en-US" dirty="0"/>
          </a:p>
        </p:txBody>
      </p:sp>
      <p:sp>
        <p:nvSpPr>
          <p:cNvPr id="3" name="Content Placeholder 2"/>
          <p:cNvSpPr>
            <a:spLocks noGrp="1"/>
          </p:cNvSpPr>
          <p:nvPr>
            <p:ph idx="1"/>
          </p:nvPr>
        </p:nvSpPr>
        <p:spPr>
          <a:xfrm>
            <a:off x="470647" y="1361440"/>
            <a:ext cx="8388350" cy="5699125"/>
          </a:xfrm>
        </p:spPr>
        <p:txBody>
          <a:bodyPr/>
          <a:lstStyle/>
          <a:p>
            <a:pPr>
              <a:buSzPct val="100000"/>
            </a:pPr>
            <a:r>
              <a:rPr lang="en-US" sz="2800" dirty="0"/>
              <a:t>Newspaper Ad: </a:t>
            </a:r>
            <a:endParaRPr lang="en-US" sz="2800" dirty="0" smtClean="0"/>
          </a:p>
          <a:p>
            <a:pPr>
              <a:buSzPct val="100000"/>
            </a:pPr>
            <a:endParaRPr lang="en-US" sz="2800" dirty="0" smtClean="0"/>
          </a:p>
          <a:p>
            <a:pPr marL="0" indent="0" algn="ctr">
              <a:buSzPct val="100000"/>
              <a:buNone/>
            </a:pPr>
            <a:r>
              <a:rPr lang="en-US" sz="3200" dirty="0" smtClean="0">
                <a:latin typeface="Times New Roman" panose="02020603050405020304" pitchFamily="18" charset="0"/>
                <a:cs typeface="Times New Roman" panose="02020603050405020304" pitchFamily="18" charset="0"/>
              </a:rPr>
              <a:t>Lost-</a:t>
            </a:r>
            <a:r>
              <a:rPr lang="en-US" sz="3200" dirty="0">
                <a:latin typeface="Times New Roman" panose="02020603050405020304" pitchFamily="18" charset="0"/>
                <a:cs typeface="Times New Roman" panose="02020603050405020304" pitchFamily="18" charset="0"/>
              </a:rPr>
              <a:t>-one dog. Brown hair with several bald spots. Right leg broken due to auto accident. Left hip hurt. Right eye missing. Left ear bitten off in a dog fight. Answers to the name "Lucky</a:t>
            </a:r>
            <a:r>
              <a:rPr lang="en-US" sz="320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200401" y="6197600"/>
            <a:ext cx="5438775" cy="646331"/>
          </a:xfrm>
          <a:prstGeom prst="rect">
            <a:avLst/>
          </a:prstGeom>
          <a:noFill/>
        </p:spPr>
        <p:txBody>
          <a:bodyPr wrap="square" rtlCol="0">
            <a:spAutoFit/>
          </a:bodyPr>
          <a:lstStyle/>
          <a:p>
            <a:pPr marL="0" lvl="1" algn="r"/>
            <a:r>
              <a:rPr lang="en-US" sz="1800" dirty="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James S. Hewett, Illustrations Unlimited (Wheaton: Tyndale House Publishers, Inc, 1988) p. </a:t>
            </a:r>
            <a:r>
              <a:rPr lang="en-US" sz="1800" dirty="0" smtClean="0">
                <a:latin typeface="Times New Roman" panose="02020603050405020304" pitchFamily="18" charset="0"/>
                <a:cs typeface="Times New Roman" panose="02020603050405020304" pitchFamily="18" charset="0"/>
              </a:rPr>
              <a:t>100</a:t>
            </a:r>
            <a:endParaRPr lang="en-US" sz="1800"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a:t>
            </a:fld>
            <a:endParaRPr lang="en-US" altLang="en-US"/>
          </a:p>
        </p:txBody>
      </p:sp>
    </p:spTree>
    <p:extLst>
      <p:ext uri="{BB962C8B-B14F-4D97-AF65-F5344CB8AC3E}">
        <p14:creationId xmlns:p14="http://schemas.microsoft.com/office/powerpoint/2010/main" val="38107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“Hosanna” Was a Very Meaningful Word</a:t>
            </a:r>
            <a:endParaRPr lang="en-US" dirty="0"/>
          </a:p>
        </p:txBody>
      </p:sp>
      <p:sp>
        <p:nvSpPr>
          <p:cNvPr id="9" name="Content Placeholder 8"/>
          <p:cNvSpPr>
            <a:spLocks noGrp="1"/>
          </p:cNvSpPr>
          <p:nvPr>
            <p:ph idx="1"/>
          </p:nvPr>
        </p:nvSpPr>
        <p:spPr/>
        <p:txBody>
          <a:bodyPr/>
          <a:lstStyle/>
          <a:p>
            <a:pPr marL="233363" lvl="2" indent="-233363">
              <a:buSzPct val="100000"/>
              <a:buFont typeface="Arial" panose="020B0604020202020204" pitchFamily="34" charset="0"/>
              <a:buChar char="•"/>
            </a:pPr>
            <a:r>
              <a:rPr lang="en-US" sz="2600" dirty="0" smtClean="0">
                <a:ea typeface="+mn-ea"/>
              </a:rPr>
              <a:t>A little story: </a:t>
            </a:r>
            <a:endParaRPr lang="en-US" sz="2600" dirty="0">
              <a:ea typeface="+mn-ea"/>
            </a:endParaRPr>
          </a:p>
          <a:p>
            <a:pPr marL="0" indent="0" algn="ctr">
              <a:buSzPct val="100000"/>
              <a:buNone/>
            </a:pPr>
            <a:r>
              <a:rPr lang="en-US" sz="2600" dirty="0" smtClean="0"/>
              <a:t>“</a:t>
            </a:r>
            <a:r>
              <a:rPr lang="en-US" sz="2600" dirty="0"/>
              <a:t>On Palm Sunday, when the pastor described Jesus' approach to Jerusalem and how the crowds cried, ‘Hosanna, Hosanna!’ Little Stephanie, sitting on her mother’s lap, perked up and began to sing, ‘Oh, Hosanna, now don't you cry for me!’ </a:t>
            </a:r>
            <a:r>
              <a:rPr lang="en-US" sz="1400" i="1" dirty="0"/>
              <a:t>-- Brenda </a:t>
            </a:r>
            <a:r>
              <a:rPr lang="en-US" sz="1400" i="1" dirty="0" err="1"/>
              <a:t>Fossum</a:t>
            </a:r>
            <a:r>
              <a:rPr lang="en-US" sz="1400" i="1" dirty="0"/>
              <a:t>, Duluth, MN.  Today's Christian Woman, "Heart to Heart."</a:t>
            </a:r>
            <a:endParaRPr lang="en-US" dirty="0"/>
          </a:p>
          <a:p>
            <a:pPr marL="233363" lvl="2" indent="-233363">
              <a:buSzPct val="100000"/>
              <a:buFont typeface="Arial" panose="020B0604020202020204" pitchFamily="34" charset="0"/>
              <a:buChar char="•"/>
            </a:pPr>
            <a:r>
              <a:rPr lang="en-US" sz="2600" dirty="0">
                <a:ea typeface="+mn-ea"/>
              </a:rPr>
              <a:t>Of course, that’s not how you use the word Hosanna!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No, “Hosanna” is not </a:t>
            </a:r>
            <a:r>
              <a:rPr lang="en-US" sz="2600" dirty="0">
                <a:ea typeface="+mn-ea"/>
              </a:rPr>
              <a:t>a </a:t>
            </a:r>
            <a:r>
              <a:rPr lang="en-US" sz="2600" dirty="0" smtClean="0">
                <a:ea typeface="+mn-ea"/>
              </a:rPr>
              <a:t>name and it has real </a:t>
            </a:r>
            <a:r>
              <a:rPr lang="en-US" sz="2600" dirty="0">
                <a:ea typeface="+mn-ea"/>
              </a:rPr>
              <a:t>meaning.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The </a:t>
            </a:r>
            <a:r>
              <a:rPr lang="en-US" sz="2600" dirty="0">
                <a:ea typeface="+mn-ea"/>
              </a:rPr>
              <a:t>crowd knew it, and they were shouting it intentionally</a:t>
            </a:r>
            <a:r>
              <a:rPr lang="en-US" sz="2600" dirty="0" smtClean="0">
                <a:ea typeface="+mn-ea"/>
              </a:rPr>
              <a:t>.</a:t>
            </a:r>
          </a:p>
          <a:p>
            <a:pPr marL="233363" lvl="2" indent="-233363">
              <a:buSzPct val="100000"/>
              <a:buFont typeface="Arial" panose="020B0604020202020204" pitchFamily="34" charset="0"/>
              <a:buChar char="•"/>
            </a:pPr>
            <a:r>
              <a:rPr lang="en-US" sz="2600" dirty="0" smtClean="0">
                <a:ea typeface="+mn-ea"/>
              </a:rPr>
              <a:t>It meant, “Save now!” or “Save Us Now!” </a:t>
            </a:r>
            <a:endParaRPr lang="en-US" sz="2600" dirty="0">
              <a:ea typeface="+mn-ea"/>
            </a:endParaRPr>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20</a:t>
            </a:fld>
            <a:endParaRPr lang="en-US" altLang="en-US"/>
          </a:p>
        </p:txBody>
      </p:sp>
    </p:spTree>
    <p:extLst>
      <p:ext uri="{BB962C8B-B14F-4D97-AF65-F5344CB8AC3E}">
        <p14:creationId xmlns:p14="http://schemas.microsoft.com/office/powerpoint/2010/main" val="10813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“Hosanna” Was a Very Meaningful Word</a:t>
            </a:r>
          </a:p>
        </p:txBody>
      </p:sp>
      <p:sp>
        <p:nvSpPr>
          <p:cNvPr id="9" name="Content Placeholder 8"/>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You see, some 195 years before this date, </a:t>
            </a:r>
            <a:r>
              <a:rPr lang="en-US" sz="2600" dirty="0" smtClean="0">
                <a:ea typeface="+mn-ea"/>
              </a:rPr>
              <a:t>a priest named Judas </a:t>
            </a:r>
            <a:r>
              <a:rPr lang="en-US" sz="2600" dirty="0" err="1" smtClean="0">
                <a:ea typeface="+mn-ea"/>
              </a:rPr>
              <a:t>Maccabeaus</a:t>
            </a:r>
            <a:r>
              <a:rPr lang="en-US" sz="2600" dirty="0" smtClean="0">
                <a:ea typeface="+mn-ea"/>
              </a:rPr>
              <a:t> had revolted his Greek leaders.</a:t>
            </a:r>
          </a:p>
          <a:p>
            <a:pPr marL="233363" lvl="2" indent="-233363">
              <a:buSzPct val="100000"/>
              <a:buFont typeface="Arial" panose="020B0604020202020204" pitchFamily="34" charset="0"/>
              <a:buChar char="•"/>
            </a:pPr>
            <a:r>
              <a:rPr lang="en-US" sz="2600" dirty="0" smtClean="0">
                <a:ea typeface="+mn-ea"/>
              </a:rPr>
              <a:t> He was successful in his revolt and entered </a:t>
            </a:r>
            <a:r>
              <a:rPr lang="en-US" sz="2600" dirty="0">
                <a:ea typeface="+mn-ea"/>
              </a:rPr>
              <a:t>into Jerusalem in triumph.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He had beat </a:t>
            </a:r>
            <a:r>
              <a:rPr lang="en-US" sz="2600" dirty="0">
                <a:ea typeface="+mn-ea"/>
              </a:rPr>
              <a:t>Antiochus Epiphanes and made Judah an independent nation. .</a:t>
            </a:r>
          </a:p>
          <a:p>
            <a:pPr marL="233363" lvl="2" indent="-233363">
              <a:buSzPct val="100000"/>
              <a:buFont typeface="Arial" panose="020B0604020202020204" pitchFamily="34" charset="0"/>
              <a:buChar char="•"/>
            </a:pPr>
            <a:r>
              <a:rPr lang="en-US" sz="2600" dirty="0" smtClean="0">
                <a:ea typeface="+mn-ea"/>
              </a:rPr>
              <a:t>Crowds of </a:t>
            </a:r>
            <a:r>
              <a:rPr lang="en-US" sz="2600" dirty="0">
                <a:ea typeface="+mn-ea"/>
              </a:rPr>
              <a:t>Jews waved and strewed palm fronds and shouted the Messianic refrain, just like now.</a:t>
            </a:r>
          </a:p>
          <a:p>
            <a:pPr marL="233363" lvl="2" indent="-233363">
              <a:buSzPct val="100000"/>
              <a:buFont typeface="Arial" panose="020B0604020202020204" pitchFamily="34" charset="0"/>
              <a:buChar char="•"/>
            </a:pPr>
            <a:endParaRPr lang="en-US" sz="2600" dirty="0">
              <a:ea typeface="+mn-ea"/>
            </a:endParaRPr>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21</a:t>
            </a:fld>
            <a:endParaRPr lang="en-US" altLang="en-US"/>
          </a:p>
        </p:txBody>
      </p:sp>
    </p:spTree>
    <p:extLst>
      <p:ext uri="{BB962C8B-B14F-4D97-AF65-F5344CB8AC3E}">
        <p14:creationId xmlns:p14="http://schemas.microsoft.com/office/powerpoint/2010/main" val="30170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“Hosanna” Was a Very Meaningful Word </a:t>
            </a:r>
            <a:endParaRPr lang="en-US" dirty="0"/>
          </a:p>
        </p:txBody>
      </p:sp>
      <p:sp>
        <p:nvSpPr>
          <p:cNvPr id="9" name="Content Placeholder 8"/>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The donkey, palms, and Hosannas were all a cry for Israel’s deliverance and freedom from the Gentile yoke. </a:t>
            </a:r>
          </a:p>
          <a:p>
            <a:pPr marL="233363" lvl="2" indent="-233363">
              <a:buSzPct val="100000"/>
              <a:buFont typeface="Arial" panose="020B0604020202020204" pitchFamily="34" charset="0"/>
              <a:buChar char="•"/>
            </a:pPr>
            <a:r>
              <a:rPr lang="en-US" sz="2600" dirty="0">
                <a:ea typeface="+mn-ea"/>
              </a:rPr>
              <a:t>They saw Jesus as Messiah and declared Him the King of Israel! </a:t>
            </a:r>
          </a:p>
          <a:p>
            <a:pPr marL="233363" lvl="2" indent="-233363">
              <a:buSzPct val="100000"/>
              <a:buFont typeface="Arial" panose="020B0604020202020204" pitchFamily="34" charset="0"/>
              <a:buChar char="•"/>
            </a:pPr>
            <a:r>
              <a:rPr lang="en-US" sz="2600" dirty="0">
                <a:ea typeface="+mn-ea"/>
              </a:rPr>
              <a:t>Now they were singing even more boldly:</a:t>
            </a:r>
          </a:p>
          <a:p>
            <a:pPr marL="0" lvl="2" indent="0" algn="ctr">
              <a:buSzPct val="100000"/>
              <a:buNone/>
            </a:pPr>
            <a:r>
              <a:rPr lang="en-US" sz="3000" baseline="30000" dirty="0">
                <a:latin typeface="Calligraph421 BT" panose="03060702050402020204" pitchFamily="66" charset="0"/>
                <a:ea typeface="+mn-ea"/>
              </a:rPr>
              <a:t>NIV </a:t>
            </a:r>
            <a:r>
              <a:rPr lang="en-US" sz="3000" dirty="0">
                <a:latin typeface="Calligraph421 BT" panose="03060702050402020204" pitchFamily="66" charset="0"/>
                <a:ea typeface="+mn-ea"/>
              </a:rPr>
              <a:t>Luke 19:38 "Blessed is the king who comes in the name of the Lord!" "Peace in heaven and glory in the highest!"</a:t>
            </a:r>
          </a:p>
          <a:p>
            <a:pPr marL="233363" lvl="2" indent="-233363">
              <a:buSzPct val="100000"/>
              <a:buFont typeface="Arial" panose="020B0604020202020204" pitchFamily="34" charset="0"/>
              <a:buChar char="•"/>
            </a:pPr>
            <a:r>
              <a:rPr lang="en-US" sz="2600" dirty="0">
                <a:ea typeface="+mn-ea"/>
              </a:rPr>
              <a:t>If the Romans were watching, and they were, this could get ugly! </a:t>
            </a:r>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22</a:t>
            </a:fld>
            <a:endParaRPr lang="en-US" altLang="en-US"/>
          </a:p>
        </p:txBody>
      </p:sp>
    </p:spTree>
    <p:extLst>
      <p:ext uri="{BB962C8B-B14F-4D97-AF65-F5344CB8AC3E}">
        <p14:creationId xmlns:p14="http://schemas.microsoft.com/office/powerpoint/2010/main" val="294406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“Hosanna” Was a Very Meaningful Word </a:t>
            </a:r>
          </a:p>
        </p:txBody>
      </p:sp>
      <p:sp>
        <p:nvSpPr>
          <p:cNvPr id="9" name="Content Placeholder 8"/>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It worked! The Religious Authority got agitated. </a:t>
            </a:r>
          </a:p>
          <a:p>
            <a:pPr marL="233363" lvl="2" indent="-233363">
              <a:buSzPct val="100000"/>
              <a:buFont typeface="Arial" panose="020B0604020202020204" pitchFamily="34" charset="0"/>
              <a:buChar char="•"/>
            </a:pPr>
            <a:r>
              <a:rPr lang="en-US" sz="2600" dirty="0">
                <a:ea typeface="+mn-ea"/>
              </a:rPr>
              <a:t>They got worried. The “whole world” has gone after Him</a:t>
            </a:r>
            <a:r>
              <a:rPr lang="en-US" sz="2600" dirty="0" smtClean="0">
                <a:ea typeface="+mn-ea"/>
              </a:rPr>
              <a:t>!</a:t>
            </a:r>
          </a:p>
          <a:p>
            <a:pPr marL="233363" lvl="2" indent="-233363">
              <a:buSzPct val="100000"/>
              <a:buFont typeface="Arial" panose="020B0604020202020204" pitchFamily="34" charset="0"/>
              <a:buChar char="•"/>
            </a:pPr>
            <a:r>
              <a:rPr lang="en-US" sz="2600" dirty="0" smtClean="0">
                <a:ea typeface="+mn-ea"/>
              </a:rPr>
              <a:t>For fear of a Roman reaction, some Pharisees thought a little discretion might be better. </a:t>
            </a:r>
            <a:endParaRPr lang="en-US" sz="2600" dirty="0">
              <a:ea typeface="+mn-ea"/>
            </a:endParaRPr>
          </a:p>
          <a:p>
            <a:pPr marL="0" indent="0" algn="ctr">
              <a:spcBef>
                <a:spcPts val="1200"/>
              </a:spcBef>
              <a:spcAft>
                <a:spcPts val="1200"/>
              </a:spcAft>
              <a:buNone/>
            </a:pPr>
            <a:r>
              <a:rPr lang="en-US" baseline="30000" dirty="0">
                <a:latin typeface="Calligraph421 BT" panose="03060702050402020204" pitchFamily="66" charset="0"/>
              </a:rPr>
              <a:t>NIV</a:t>
            </a:r>
            <a:r>
              <a:rPr lang="en-US" dirty="0">
                <a:latin typeface="Calligraph421 BT" panose="03060702050402020204" pitchFamily="66" charset="0"/>
              </a:rPr>
              <a:t> Luke 19:39 Some of the Pharisees in the crowd said to Jesus, "Teacher, rebuke your disciples!" 40 "I tell you," he replied, "if they keep quiet, the stones will cry out."</a:t>
            </a:r>
          </a:p>
          <a:p>
            <a:pPr marL="233363" lvl="2" indent="-233363">
              <a:buSzPct val="100000"/>
              <a:buFont typeface="Arial" panose="020B0604020202020204" pitchFamily="34" charset="0"/>
              <a:buChar char="•"/>
            </a:pPr>
            <a:r>
              <a:rPr lang="en-US" sz="2600" dirty="0">
                <a:ea typeface="+mn-ea"/>
              </a:rPr>
              <a:t>How’s that for declaring that this is the time to get that message out?</a:t>
            </a:r>
          </a:p>
          <a:p>
            <a:endParaRPr lang="en-US" dirty="0"/>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23</a:t>
            </a:fld>
            <a:endParaRPr lang="en-US" altLang="en-US"/>
          </a:p>
        </p:txBody>
      </p:sp>
    </p:spTree>
    <p:extLst>
      <p:ext uri="{BB962C8B-B14F-4D97-AF65-F5344CB8AC3E}">
        <p14:creationId xmlns:p14="http://schemas.microsoft.com/office/powerpoint/2010/main" val="34079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Then, the Cleansing of the Temple</a:t>
            </a:r>
            <a:endParaRPr lang="en-US" dirty="0"/>
          </a:p>
        </p:txBody>
      </p:sp>
      <p:sp>
        <p:nvSpPr>
          <p:cNvPr id="9" name="Content Placeholder 8"/>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The Cleansing of the Temple Was the fourth step.  </a:t>
            </a:r>
          </a:p>
          <a:p>
            <a:pPr marL="233363" lvl="2" indent="-233363">
              <a:buSzPct val="100000"/>
              <a:buFont typeface="Arial" panose="020B0604020202020204" pitchFamily="34" charset="0"/>
              <a:buChar char="•"/>
            </a:pPr>
            <a:r>
              <a:rPr lang="en-US" sz="2600" dirty="0">
                <a:ea typeface="+mn-ea"/>
              </a:rPr>
              <a:t>It is important for us to know a few things to fully understand what was going on.</a:t>
            </a:r>
          </a:p>
          <a:p>
            <a:pPr lvl="1">
              <a:buFont typeface="Calibri" panose="020F0502020204030204" pitchFamily="34" charset="0"/>
              <a:buChar char="-"/>
            </a:pPr>
            <a:r>
              <a:rPr lang="en-US" sz="2400" b="1" dirty="0"/>
              <a:t>Passover is one of three pilgrimages or “foot feasts” or “appointed times” that every obedient Jewish man had to make to Jerusalem, essentially every year.</a:t>
            </a:r>
          </a:p>
          <a:p>
            <a:pPr lvl="1">
              <a:buFont typeface="Calibri" panose="020F0502020204030204" pitchFamily="34" charset="0"/>
              <a:buChar char="-"/>
            </a:pPr>
            <a:r>
              <a:rPr lang="en-US" sz="2400" b="1" dirty="0"/>
              <a:t>Many came from very far away and when they arrived, they were required to sacrifice animals, pay the temple tax, and the like.</a:t>
            </a:r>
          </a:p>
          <a:p>
            <a:pPr lvl="1">
              <a:buFont typeface="Calibri" panose="020F0502020204030204" pitchFamily="34" charset="0"/>
              <a:buChar char="-"/>
            </a:pPr>
            <a:r>
              <a:rPr lang="en-US" sz="2400" b="1" dirty="0"/>
              <a:t>It would have been inconvenient to try to drive and maintain sacrifice animals for the whole trip. Rome, for example, was 1,800 miles away. </a:t>
            </a:r>
          </a:p>
        </p:txBody>
      </p:sp>
      <p:sp>
        <p:nvSpPr>
          <p:cNvPr id="10" name="Slide Number Placeholder 9"/>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24</a:t>
            </a:fld>
            <a:endParaRPr lang="en-US" altLang="en-US"/>
          </a:p>
        </p:txBody>
      </p:sp>
    </p:spTree>
    <p:extLst>
      <p:ext uri="{BB962C8B-B14F-4D97-AF65-F5344CB8AC3E}">
        <p14:creationId xmlns:p14="http://schemas.microsoft.com/office/powerpoint/2010/main" val="27581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Place to Buy Animals and Change Money</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To simplify things, there was an area set up across the </a:t>
            </a:r>
            <a:r>
              <a:rPr lang="en-US" sz="2600" dirty="0" err="1">
                <a:ea typeface="+mn-ea"/>
              </a:rPr>
              <a:t>Kidron</a:t>
            </a:r>
            <a:r>
              <a:rPr lang="en-US" sz="2600" dirty="0">
                <a:ea typeface="+mn-ea"/>
              </a:rPr>
              <a:t> Valley from the Temple in the Mount of Olives where </a:t>
            </a:r>
            <a:endParaRPr lang="en-US" sz="2600" dirty="0" smtClean="0">
              <a:ea typeface="+mn-ea"/>
            </a:endParaRPr>
          </a:p>
          <a:p>
            <a:pPr lvl="1">
              <a:buFont typeface="Calibri" panose="020F0502020204030204" pitchFamily="34" charset="0"/>
              <a:buChar char="-"/>
            </a:pPr>
            <a:r>
              <a:rPr lang="en-US" sz="2400" b="1" dirty="0"/>
              <a:t>Pilgrims could buy the needed sacrifice animals and doves</a:t>
            </a:r>
          </a:p>
          <a:p>
            <a:pPr lvl="1">
              <a:buFont typeface="Calibri" panose="020F0502020204030204" pitchFamily="34" charset="0"/>
              <a:buChar char="-"/>
            </a:pPr>
            <a:r>
              <a:rPr lang="en-US" sz="2400" b="1" dirty="0" smtClean="0"/>
              <a:t>They could also get </a:t>
            </a:r>
            <a:r>
              <a:rPr lang="en-US" sz="2400" b="1" dirty="0"/>
              <a:t>their local currency changed into shekels for the temple tax, etc.</a:t>
            </a:r>
          </a:p>
          <a:p>
            <a:pPr marL="233363" lvl="2" indent="-233363">
              <a:buSzPct val="100000"/>
              <a:buFont typeface="Arial" panose="020B0604020202020204" pitchFamily="34" charset="0"/>
              <a:buChar char="•"/>
            </a:pPr>
            <a:r>
              <a:rPr lang="en-US" sz="2600" dirty="0">
                <a:ea typeface="+mn-ea"/>
              </a:rPr>
              <a:t>The current High Priest, Caiaphas had had a political falling out with the Sanhedrin. </a:t>
            </a:r>
          </a:p>
          <a:p>
            <a:pPr marL="233363" lvl="2" indent="-233363">
              <a:buSzPct val="100000"/>
              <a:buFont typeface="Arial" panose="020B0604020202020204" pitchFamily="34" charset="0"/>
              <a:buChar char="•"/>
            </a:pPr>
            <a:r>
              <a:rPr lang="en-US" sz="2600" dirty="0">
                <a:ea typeface="+mn-ea"/>
              </a:rPr>
              <a:t>The Sanhedrin was the supreme council of Israel.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It </a:t>
            </a:r>
            <a:r>
              <a:rPr lang="en-US" sz="2600" dirty="0">
                <a:ea typeface="+mn-ea"/>
              </a:rPr>
              <a:t>was the supreme court and legislative body in all matters of </a:t>
            </a:r>
            <a:r>
              <a:rPr lang="en-US" sz="2600" dirty="0" smtClean="0">
                <a:ea typeface="+mn-ea"/>
              </a:rPr>
              <a:t>Torah</a:t>
            </a:r>
            <a:endParaRPr lang="en-US" sz="2600" dirty="0">
              <a:ea typeface="+mn-ea"/>
            </a:endParaRPr>
          </a:p>
          <a:p>
            <a:pPr marL="457200">
              <a:spcAft>
                <a:spcPts val="600"/>
              </a:spcAft>
            </a:pPr>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25</a:t>
            </a:fld>
            <a:endParaRPr lang="en-US" altLang="en-US"/>
          </a:p>
        </p:txBody>
      </p:sp>
    </p:spTree>
    <p:extLst>
      <p:ext uri="{BB962C8B-B14F-4D97-AF65-F5344CB8AC3E}">
        <p14:creationId xmlns:p14="http://schemas.microsoft.com/office/powerpoint/2010/main" val="23543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Sanhedrin and Caiaphas’s Changes</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They began to meet in the Mount of Olives in an area arranged for them by the merchants and moneychangers there, away from Caiaphas’s spies.</a:t>
            </a:r>
          </a:p>
          <a:p>
            <a:pPr marL="233363" lvl="2" indent="-233363">
              <a:buSzPct val="100000"/>
              <a:buFont typeface="Arial" panose="020B0604020202020204" pitchFamily="34" charset="0"/>
              <a:buChar char="•"/>
            </a:pPr>
            <a:r>
              <a:rPr lang="en-US" sz="2600" dirty="0">
                <a:ea typeface="+mn-ea"/>
              </a:rPr>
              <a:t>Caiaphas attitude was: </a:t>
            </a:r>
          </a:p>
          <a:p>
            <a:pPr lvl="1">
              <a:buFont typeface="Calibri" panose="020F0502020204030204" pitchFamily="34" charset="0"/>
              <a:buChar char="-"/>
            </a:pPr>
            <a:r>
              <a:rPr lang="en-US" sz="2400" b="1" dirty="0"/>
              <a:t>“Two can play at this game!” </a:t>
            </a:r>
            <a:endParaRPr lang="en-US" sz="2400" b="1" dirty="0" smtClean="0"/>
          </a:p>
          <a:p>
            <a:pPr lvl="1">
              <a:buFont typeface="Calibri" panose="020F0502020204030204" pitchFamily="34" charset="0"/>
              <a:buChar char="-"/>
            </a:pPr>
            <a:r>
              <a:rPr lang="en-US" sz="2400" b="1" dirty="0" smtClean="0"/>
              <a:t>He </a:t>
            </a:r>
            <a:r>
              <a:rPr lang="en-US" sz="2400" b="1" dirty="0"/>
              <a:t>set up concessions for selling animals and changing money in the Court of the Gentiles in the Temple. </a:t>
            </a:r>
          </a:p>
          <a:p>
            <a:pPr lvl="1">
              <a:buFont typeface="Calibri" panose="020F0502020204030204" pitchFamily="34" charset="0"/>
              <a:buChar char="-"/>
            </a:pPr>
            <a:r>
              <a:rPr lang="en-US" sz="2400" b="1" dirty="0" smtClean="0"/>
              <a:t>This seemed more </a:t>
            </a:r>
            <a:r>
              <a:rPr lang="en-US" sz="2400" b="1" dirty="0"/>
              <a:t>convenient, after all, for the Pilgrims. </a:t>
            </a:r>
          </a:p>
          <a:p>
            <a:pPr marL="233363" lvl="2" indent="-233363">
              <a:buSzPct val="100000"/>
              <a:buFont typeface="Arial" panose="020B0604020202020204" pitchFamily="34" charset="0"/>
              <a:buChar char="•"/>
            </a:pPr>
            <a:r>
              <a:rPr lang="en-US" sz="2600" dirty="0">
                <a:ea typeface="+mn-ea"/>
              </a:rPr>
              <a:t>When Jesus entered into Jerusalem, it was the same year as when Caiaphas had made the change. </a:t>
            </a:r>
          </a:p>
          <a:p>
            <a:pPr marL="233363" lvl="2" indent="-233363">
              <a:buSzPct val="100000"/>
              <a:buFont typeface="Arial" panose="020B0604020202020204" pitchFamily="34" charset="0"/>
              <a:buChar char="•"/>
            </a:pPr>
            <a:endParaRPr lang="en-US" sz="2600" dirty="0">
              <a:ea typeface="+mn-ea"/>
            </a:endParaRP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26</a:t>
            </a:fld>
            <a:endParaRPr lang="en-US" altLang="en-US"/>
          </a:p>
        </p:txBody>
      </p:sp>
    </p:spTree>
    <p:extLst>
      <p:ext uri="{BB962C8B-B14F-4D97-AF65-F5344CB8AC3E}">
        <p14:creationId xmlns:p14="http://schemas.microsoft.com/office/powerpoint/2010/main" val="2223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Reaction to Caiaphas’s </a:t>
            </a:r>
            <a:r>
              <a:rPr lang="en-US" dirty="0"/>
              <a:t>Changes</a:t>
            </a:r>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Jesus enters the Temple and the excitement begins</a:t>
            </a:r>
            <a:r>
              <a:rPr lang="en-US" sz="2600" dirty="0" smtClean="0">
                <a:ea typeface="+mn-ea"/>
              </a:rPr>
              <a:t>.</a:t>
            </a:r>
          </a:p>
          <a:p>
            <a:pPr marL="233363" lvl="2" indent="-233363">
              <a:buSzPct val="100000"/>
              <a:buFont typeface="Arial" panose="020B0604020202020204" pitchFamily="34" charset="0"/>
              <a:buChar char="•"/>
            </a:pPr>
            <a:endParaRPr lang="en-US" sz="1400" dirty="0">
              <a:ea typeface="+mn-ea"/>
            </a:endParaRPr>
          </a:p>
          <a:p>
            <a:pPr marL="0" indent="0" algn="ctr">
              <a:buNone/>
            </a:pPr>
            <a:r>
              <a:rPr lang="en-US" sz="3000" baseline="30000" dirty="0">
                <a:latin typeface="Calligraph421 BT" panose="03060702050402020204" pitchFamily="66" charset="0"/>
              </a:rPr>
              <a:t>NIV </a:t>
            </a:r>
            <a:r>
              <a:rPr lang="en-US" sz="3000" dirty="0">
                <a:latin typeface="Calligraph421 BT" panose="03060702050402020204" pitchFamily="66" charset="0"/>
              </a:rPr>
              <a:t>Matthew 21:12 Jesus entered the temple area and drove out all who were buying and selling there. He overturned the tables of the money changers and the benches of those selling doves. </a:t>
            </a:r>
            <a:r>
              <a:rPr lang="en-US" sz="3000" baseline="30000" dirty="0">
                <a:latin typeface="Calligraph421 BT" panose="03060702050402020204" pitchFamily="66" charset="0"/>
              </a:rPr>
              <a:t>13</a:t>
            </a:r>
            <a:r>
              <a:rPr lang="en-US" sz="3000" dirty="0">
                <a:latin typeface="Calligraph421 BT" panose="03060702050402020204" pitchFamily="66" charset="0"/>
              </a:rPr>
              <a:t> "It is written," he said to them, "'My house will be called a house of prayer,' but you are making it a 'den of robbers.'"</a:t>
            </a:r>
          </a:p>
          <a:p>
            <a:pPr marL="0" indent="0" algn="ctr">
              <a:buNone/>
            </a:pPr>
            <a:endParaRPr lang="en-US" sz="3200" dirty="0">
              <a:latin typeface="Calligraph421 BT" panose="03060702050402020204" pitchFamily="66" charset="0"/>
            </a:endParaRP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27</a:t>
            </a:fld>
            <a:endParaRPr lang="en-US" altLang="en-US"/>
          </a:p>
        </p:txBody>
      </p:sp>
    </p:spTree>
    <p:extLst>
      <p:ext uri="{BB962C8B-B14F-4D97-AF65-F5344CB8AC3E}">
        <p14:creationId xmlns:p14="http://schemas.microsoft.com/office/powerpoint/2010/main" val="13474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Reaction to Caiaphas’s Changes</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But just why did he cleanse the temple?</a:t>
            </a:r>
          </a:p>
          <a:p>
            <a:pPr lvl="1">
              <a:buFont typeface="Calibri" panose="020F0502020204030204" pitchFamily="34" charset="0"/>
              <a:buChar char="-"/>
            </a:pPr>
            <a:r>
              <a:rPr lang="en-US" sz="2400" b="1" dirty="0"/>
              <a:t>He told us why as he was driving the money changers and dove sellers out.</a:t>
            </a:r>
          </a:p>
          <a:p>
            <a:pPr lvl="1">
              <a:buFont typeface="Calibri" panose="020F0502020204030204" pitchFamily="34" charset="0"/>
              <a:buChar char="-"/>
            </a:pPr>
            <a:r>
              <a:rPr lang="en-US" sz="2400" b="1" dirty="0"/>
              <a:t>You see, Herod’s Temple had made access to God too exclusive. </a:t>
            </a:r>
          </a:p>
          <a:p>
            <a:pPr lvl="1">
              <a:buFont typeface="Calibri" panose="020F0502020204030204" pitchFamily="34" charset="0"/>
              <a:buChar char="-"/>
            </a:pPr>
            <a:r>
              <a:rPr lang="en-US" sz="2400" b="1" dirty="0"/>
              <a:t>Solomon’s </a:t>
            </a:r>
            <a:r>
              <a:rPr lang="en-US" sz="2400" b="1" dirty="0" smtClean="0"/>
              <a:t>Temple, long destroyed, had no separate Court </a:t>
            </a:r>
            <a:r>
              <a:rPr lang="en-US" sz="2400" b="1" dirty="0"/>
              <a:t>of Israel or Women’s Court or Court of the Gentiles</a:t>
            </a:r>
            <a:r>
              <a:rPr lang="en-US" sz="2400" b="1" dirty="0" smtClean="0"/>
              <a:t>.</a:t>
            </a:r>
            <a:endParaRPr lang="en-US" sz="2400" b="1" dirty="0"/>
          </a:p>
          <a:p>
            <a:pPr lvl="1">
              <a:buFont typeface="Calibri" panose="020F0502020204030204" pitchFamily="34" charset="0"/>
              <a:buChar char="-"/>
            </a:pPr>
            <a:r>
              <a:rPr lang="en-US" sz="2400" b="1" dirty="0"/>
              <a:t>Herod’s did and the Court of the Gentiles had 13 doors in </a:t>
            </a:r>
            <a:r>
              <a:rPr lang="en-US" sz="2400" b="1" dirty="0" smtClean="0"/>
              <a:t>to the other temple courts.</a:t>
            </a:r>
          </a:p>
          <a:p>
            <a:pPr lvl="1">
              <a:buFont typeface="Calibri" panose="020F0502020204030204" pitchFamily="34" charset="0"/>
              <a:buChar char="-"/>
            </a:pPr>
            <a:r>
              <a:rPr lang="en-US" sz="2400" b="1" dirty="0" smtClean="0"/>
              <a:t>Each door had a </a:t>
            </a:r>
            <a:r>
              <a:rPr lang="en-US" sz="2400" b="1" dirty="0"/>
              <a:t>sign warning that any </a:t>
            </a:r>
            <a:r>
              <a:rPr lang="en-US" sz="2400" b="1" dirty="0" smtClean="0"/>
              <a:t>Gentile </a:t>
            </a:r>
            <a:r>
              <a:rPr lang="en-US" sz="2400" b="1" dirty="0"/>
              <a:t>entering would be guilty of his own blood if he entered.</a:t>
            </a:r>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28</a:t>
            </a:fld>
            <a:endParaRPr lang="en-US" altLang="en-US"/>
          </a:p>
        </p:txBody>
      </p:sp>
    </p:spTree>
    <p:extLst>
      <p:ext uri="{BB962C8B-B14F-4D97-AF65-F5344CB8AC3E}">
        <p14:creationId xmlns:p14="http://schemas.microsoft.com/office/powerpoint/2010/main" val="39448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Court of the Gentiles Was</a:t>
            </a:r>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29</a:t>
            </a:fld>
            <a:endParaRPr lang="en-US" altLang="en-US"/>
          </a:p>
        </p:txBody>
      </p:sp>
      <p:pic>
        <p:nvPicPr>
          <p:cNvPr id="1026" name="Picture 2" descr="C:\Users\e_karjala\Documents\Church Directories\TRINITY\Graphics\Herod Temple Cou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70" y="1348740"/>
            <a:ext cx="7429257" cy="557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Jesus Crucifixion No Acciden</a:t>
            </a:r>
            <a:r>
              <a:rPr lang="en-US" dirty="0"/>
              <a:t>t</a:t>
            </a:r>
          </a:p>
        </p:txBody>
      </p:sp>
      <p:sp>
        <p:nvSpPr>
          <p:cNvPr id="3" name="Content Placeholder 2"/>
          <p:cNvSpPr>
            <a:spLocks noGrp="1"/>
          </p:cNvSpPr>
          <p:nvPr>
            <p:ph idx="1"/>
          </p:nvPr>
        </p:nvSpPr>
        <p:spPr/>
        <p:txBody>
          <a:bodyPr/>
          <a:lstStyle/>
          <a:p>
            <a:pPr>
              <a:buSzPct val="100000"/>
            </a:pPr>
            <a:r>
              <a:rPr lang="en-US" sz="2600" dirty="0"/>
              <a:t>Well, </a:t>
            </a:r>
            <a:r>
              <a:rPr lang="en-US" sz="2600" dirty="0" smtClean="0"/>
              <a:t>maybe </a:t>
            </a:r>
            <a:r>
              <a:rPr lang="en-US" sz="2600" dirty="0"/>
              <a:t>that dog really wasn’t so lucky. </a:t>
            </a:r>
          </a:p>
          <a:p>
            <a:pPr>
              <a:buSzPct val="100000"/>
            </a:pPr>
            <a:r>
              <a:rPr lang="en-US" sz="2600" dirty="0" smtClean="0"/>
              <a:t>However, we should never consider Jesus </a:t>
            </a:r>
            <a:r>
              <a:rPr lang="en-US" sz="2600" dirty="0"/>
              <a:t>of Nazareth was unlucky and got crucified sort of by accident. </a:t>
            </a:r>
          </a:p>
          <a:p>
            <a:pPr>
              <a:buSzPct val="100000"/>
            </a:pPr>
            <a:r>
              <a:rPr lang="en-US" sz="2600" dirty="0"/>
              <a:t>Some </a:t>
            </a:r>
            <a:r>
              <a:rPr lang="en-US" sz="2600" dirty="0" smtClean="0"/>
              <a:t>say </a:t>
            </a:r>
            <a:r>
              <a:rPr lang="en-US" sz="2600" dirty="0"/>
              <a:t>that Jesus didn’t really intend to get himself killed. </a:t>
            </a:r>
          </a:p>
          <a:p>
            <a:pPr>
              <a:buSzPct val="100000"/>
            </a:pPr>
            <a:r>
              <a:rPr lang="en-US" sz="2600" dirty="0"/>
              <a:t>He was just somebody who had only too recently fallen off the turnip truck</a:t>
            </a:r>
          </a:p>
          <a:p>
            <a:pPr>
              <a:buSzPct val="100000"/>
            </a:pPr>
            <a:r>
              <a:rPr lang="en-US" sz="2600" dirty="0" smtClean="0"/>
              <a:t>He </a:t>
            </a:r>
            <a:r>
              <a:rPr lang="en-US" sz="2600" dirty="0"/>
              <a:t>got caught up in </a:t>
            </a:r>
            <a:r>
              <a:rPr lang="en-US" sz="2600" dirty="0" smtClean="0"/>
              <a:t>the </a:t>
            </a:r>
            <a:r>
              <a:rPr lang="en-US" sz="2600" dirty="0"/>
              <a:t>bitter and hostile flow of politics between Imperial Rome and Occupied Israel. </a:t>
            </a:r>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a:t>
            </a:fld>
            <a:endParaRPr lang="en-US" altLang="en-US"/>
          </a:p>
        </p:txBody>
      </p:sp>
    </p:spTree>
    <p:extLst>
      <p:ext uri="{BB962C8B-B14F-4D97-AF65-F5344CB8AC3E}">
        <p14:creationId xmlns:p14="http://schemas.microsoft.com/office/powerpoint/2010/main" val="12066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Gentiles Were Supposed to Be Able to Enter</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Jesus declaration as he was driving out the concessioners was “My house shall be called a house of prayer” .. now, don’t stop there .. “for all nations”.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It </a:t>
            </a:r>
            <a:r>
              <a:rPr lang="en-US" sz="2600" dirty="0">
                <a:ea typeface="+mn-ea"/>
              </a:rPr>
              <a:t>implied two things: </a:t>
            </a:r>
            <a:endParaRPr lang="en-US" sz="2600" dirty="0" smtClean="0">
              <a:ea typeface="+mn-ea"/>
            </a:endParaRPr>
          </a:p>
          <a:p>
            <a:pPr marL="971550" lvl="3" indent="-514350">
              <a:buSzPct val="100000"/>
              <a:buFont typeface="+mj-lt"/>
              <a:buAutoNum type="arabicPeriod"/>
            </a:pPr>
            <a:r>
              <a:rPr lang="en-US" sz="2600" b="1" dirty="0" smtClean="0">
                <a:ea typeface="+mn-ea"/>
              </a:rPr>
              <a:t>That </a:t>
            </a:r>
            <a:r>
              <a:rPr lang="en-US" sz="2600" b="1" dirty="0">
                <a:ea typeface="+mn-ea"/>
              </a:rPr>
              <a:t>Israel should pray and intercede for </a:t>
            </a:r>
            <a:r>
              <a:rPr lang="en-US" sz="2600" b="1" dirty="0" smtClean="0">
                <a:ea typeface="+mn-ea"/>
              </a:rPr>
              <a:t>Gentiles</a:t>
            </a:r>
          </a:p>
          <a:p>
            <a:pPr marL="971550" lvl="3" indent="-514350">
              <a:buSzPct val="100000"/>
              <a:buFont typeface="+mj-lt"/>
              <a:buAutoNum type="arabicPeriod"/>
            </a:pPr>
            <a:r>
              <a:rPr lang="en-US" sz="2600" b="1" dirty="0" smtClean="0">
                <a:ea typeface="+mn-ea"/>
              </a:rPr>
              <a:t>That </a:t>
            </a:r>
            <a:r>
              <a:rPr lang="en-US" sz="2600" b="1" dirty="0">
                <a:ea typeface="+mn-ea"/>
              </a:rPr>
              <a:t>Gentiles should be drawn there to worship. </a:t>
            </a:r>
          </a:p>
          <a:p>
            <a:pPr marL="233363" lvl="2" indent="-233363">
              <a:buSzPct val="100000"/>
              <a:buFont typeface="Arial" panose="020B0604020202020204" pitchFamily="34" charset="0"/>
              <a:buChar char="•"/>
            </a:pPr>
            <a:r>
              <a:rPr lang="en-US" sz="2600" dirty="0">
                <a:ea typeface="+mn-ea"/>
              </a:rPr>
              <a:t>Solomon, in fact, when His temple was consecrated, had prayed that Gentiles would come to the temple and </a:t>
            </a:r>
            <a:r>
              <a:rPr lang="en-US" sz="2600" dirty="0" smtClean="0">
                <a:ea typeface="+mn-ea"/>
              </a:rPr>
              <a:t>pray.</a:t>
            </a:r>
          </a:p>
          <a:p>
            <a:pPr marL="233363" lvl="2" indent="-233363">
              <a:buSzPct val="100000"/>
              <a:buFont typeface="Arial" panose="020B0604020202020204" pitchFamily="34" charset="0"/>
              <a:buChar char="•"/>
            </a:pPr>
            <a:endParaRPr lang="en-US" sz="2600" dirty="0">
              <a:ea typeface="+mn-ea"/>
            </a:endParaRP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30</a:t>
            </a:fld>
            <a:endParaRPr lang="en-US" altLang="en-US"/>
          </a:p>
        </p:txBody>
      </p:sp>
    </p:spTree>
    <p:extLst>
      <p:ext uri="{BB962C8B-B14F-4D97-AF65-F5344CB8AC3E}">
        <p14:creationId xmlns:p14="http://schemas.microsoft.com/office/powerpoint/2010/main" val="707549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Separating Women Was a Gentile Idea</a:t>
            </a:r>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t>This idea that women were lesser than men, that they should be segregated into their own court, was a gentile, Hellenistic Greek idea. </a:t>
            </a:r>
          </a:p>
          <a:p>
            <a:pPr marL="233363" lvl="2" indent="-233363">
              <a:buSzPct val="100000"/>
              <a:buFont typeface="Arial" panose="020B0604020202020204" pitchFamily="34" charset="0"/>
              <a:buChar char="•"/>
            </a:pPr>
            <a:r>
              <a:rPr lang="en-US" sz="2600" dirty="0"/>
              <a:t>God didn’t promote any such ideas. </a:t>
            </a:r>
          </a:p>
          <a:p>
            <a:pPr marL="233363" lvl="2" indent="-233363">
              <a:buSzPct val="100000"/>
              <a:buFont typeface="Arial" panose="020B0604020202020204" pitchFamily="34" charset="0"/>
              <a:buChar char="•"/>
            </a:pPr>
            <a:r>
              <a:rPr lang="en-US" sz="2600" dirty="0"/>
              <a:t>To annoy Jesus’ enemies even worse, after He expelled the money changers and the dove sellers, he healed the blind and the lame. </a:t>
            </a:r>
          </a:p>
          <a:p>
            <a:pPr marL="233363" lvl="2" indent="-233363">
              <a:buSzPct val="100000"/>
              <a:buFont typeface="Arial" panose="020B0604020202020204" pitchFamily="34" charset="0"/>
              <a:buChar char="•"/>
            </a:pPr>
            <a:r>
              <a:rPr lang="en-US" sz="2600" dirty="0"/>
              <a:t>This caused the young people and others to start  singing the Messianic refrain all over again, “Hosanna! Hosanna! Hosanna</a:t>
            </a:r>
            <a:r>
              <a:rPr lang="en-US" sz="2600" dirty="0" smtClean="0"/>
              <a:t>!”</a:t>
            </a:r>
            <a:endParaRPr lang="en-US" dirty="0" smtClean="0"/>
          </a:p>
          <a:p>
            <a:pPr marL="233363" lvl="2" indent="-233363">
              <a:buSzPct val="100000"/>
              <a:buFont typeface="Arial" panose="020B0604020202020204" pitchFamily="34" charset="0"/>
              <a:buChar char="•"/>
            </a:pPr>
            <a:endParaRPr lang="en-US" sz="2600"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31</a:t>
            </a:fld>
            <a:endParaRPr lang="en-US" altLang="en-US"/>
          </a:p>
        </p:txBody>
      </p:sp>
    </p:spTree>
    <p:extLst>
      <p:ext uri="{BB962C8B-B14F-4D97-AF65-F5344CB8AC3E}">
        <p14:creationId xmlns:p14="http://schemas.microsoft.com/office/powerpoint/2010/main" val="3430610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Step, the Thing that Did It</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Once again, the authorities told Jesus to stop them. Once again He refused. </a:t>
            </a:r>
          </a:p>
          <a:p>
            <a:pPr marL="233363" lvl="2" indent="-233363">
              <a:buSzPct val="100000"/>
              <a:buFont typeface="Arial" panose="020B0604020202020204" pitchFamily="34" charset="0"/>
              <a:buChar char="•"/>
            </a:pPr>
            <a:r>
              <a:rPr lang="en-US" sz="2600" dirty="0">
                <a:ea typeface="+mn-ea"/>
              </a:rPr>
              <a:t>That did it. The wheels were in motion! On the fifth day after this, Jesus was on the cross.</a:t>
            </a:r>
          </a:p>
          <a:p>
            <a:pPr marL="233363" lvl="2" indent="-233363">
              <a:buSzPct val="100000"/>
              <a:buFont typeface="Arial" panose="020B0604020202020204" pitchFamily="34" charset="0"/>
              <a:buChar char="•"/>
            </a:pPr>
            <a:r>
              <a:rPr lang="en-US" sz="2600" dirty="0">
                <a:ea typeface="+mn-ea"/>
              </a:rPr>
              <a:t>There was a third procession that entered Jerusalem that day.</a:t>
            </a:r>
          </a:p>
          <a:p>
            <a:pPr lvl="1"/>
            <a:r>
              <a:rPr lang="en-US" sz="2400" b="1" dirty="0" smtClean="0"/>
              <a:t>There was the traditional Passover procession</a:t>
            </a:r>
          </a:p>
          <a:p>
            <a:pPr lvl="1"/>
            <a:r>
              <a:rPr lang="en-US" sz="2400" b="1" dirty="0" smtClean="0"/>
              <a:t>Jesus joined the Passover procession from the east and a crowd joined Him. </a:t>
            </a:r>
          </a:p>
          <a:p>
            <a:pPr lvl="1"/>
            <a:r>
              <a:rPr lang="en-US" sz="2400" b="1" dirty="0" smtClean="0"/>
              <a:t>Pontius </a:t>
            </a:r>
            <a:r>
              <a:rPr lang="en-US" sz="2400" b="1" dirty="0"/>
              <a:t>Pilate had a procession the same day that entered Jerusalem from the West. </a:t>
            </a: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32</a:t>
            </a:fld>
            <a:endParaRPr lang="en-US" altLang="en-US"/>
          </a:p>
        </p:txBody>
      </p:sp>
    </p:spTree>
    <p:extLst>
      <p:ext uri="{BB962C8B-B14F-4D97-AF65-F5344CB8AC3E}">
        <p14:creationId xmlns:p14="http://schemas.microsoft.com/office/powerpoint/2010/main" val="626706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r>
              <a:rPr lang="en-US" altLang="en-US" smtClean="0"/>
              <a:t>The Lord’s Route on Passover</a:t>
            </a:r>
          </a:p>
        </p:txBody>
      </p:sp>
      <p:sp>
        <p:nvSpPr>
          <p:cNvPr id="4" name="Content Placeholder 3"/>
          <p:cNvSpPr>
            <a:spLocks noGrp="1"/>
          </p:cNvSpPr>
          <p:nvPr>
            <p:ph idx="1"/>
          </p:nvPr>
        </p:nvSpPr>
        <p:spPr/>
        <p:txBody>
          <a:bodyPr/>
          <a:lstStyle/>
          <a:p>
            <a:endParaRPr lang="en-US"/>
          </a:p>
        </p:txBody>
      </p:sp>
      <p:pic>
        <p:nvPicPr>
          <p:cNvPr id="4100" name="Picture 5" descr="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6" y="0"/>
            <a:ext cx="8905875" cy="733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390526" y="-10159"/>
            <a:ext cx="82454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lnSpc>
                <a:spcPct val="95000"/>
              </a:lnSpc>
              <a:spcBef>
                <a:spcPct val="0"/>
              </a:spcBef>
              <a:spcAft>
                <a:spcPct val="0"/>
              </a:spcAft>
              <a:defRPr sz="3000" b="1">
                <a:solidFill>
                  <a:srgbClr val="660033"/>
                </a:solidFill>
                <a:latin typeface="+mj-lt"/>
                <a:ea typeface="+mj-ea"/>
                <a:cs typeface="+mj-cs"/>
              </a:defRPr>
            </a:lvl1pPr>
            <a:lvl2pPr algn="l" rtl="0" eaLnBrk="0" fontAlgn="base" hangingPunct="0">
              <a:lnSpc>
                <a:spcPct val="95000"/>
              </a:lnSpc>
              <a:spcBef>
                <a:spcPct val="0"/>
              </a:spcBef>
              <a:spcAft>
                <a:spcPct val="0"/>
              </a:spcAft>
              <a:defRPr sz="3000" b="1">
                <a:solidFill>
                  <a:srgbClr val="660033"/>
                </a:solidFill>
                <a:latin typeface="Arial" charset="0"/>
              </a:defRPr>
            </a:lvl2pPr>
            <a:lvl3pPr algn="l" rtl="0" eaLnBrk="0" fontAlgn="base" hangingPunct="0">
              <a:lnSpc>
                <a:spcPct val="95000"/>
              </a:lnSpc>
              <a:spcBef>
                <a:spcPct val="0"/>
              </a:spcBef>
              <a:spcAft>
                <a:spcPct val="0"/>
              </a:spcAft>
              <a:defRPr sz="3000" b="1">
                <a:solidFill>
                  <a:srgbClr val="660033"/>
                </a:solidFill>
                <a:latin typeface="Arial" charset="0"/>
              </a:defRPr>
            </a:lvl3pPr>
            <a:lvl4pPr algn="l" rtl="0" eaLnBrk="0" fontAlgn="base" hangingPunct="0">
              <a:lnSpc>
                <a:spcPct val="95000"/>
              </a:lnSpc>
              <a:spcBef>
                <a:spcPct val="0"/>
              </a:spcBef>
              <a:spcAft>
                <a:spcPct val="0"/>
              </a:spcAft>
              <a:defRPr sz="3000" b="1">
                <a:solidFill>
                  <a:srgbClr val="660033"/>
                </a:solidFill>
                <a:latin typeface="Arial" charset="0"/>
              </a:defRPr>
            </a:lvl4pPr>
            <a:lvl5pPr algn="l" rtl="0" eaLnBrk="0" fontAlgn="base" hangingPunct="0">
              <a:lnSpc>
                <a:spcPct val="95000"/>
              </a:lnSpc>
              <a:spcBef>
                <a:spcPct val="0"/>
              </a:spcBef>
              <a:spcAft>
                <a:spcPct val="0"/>
              </a:spcAft>
              <a:defRPr sz="3000" b="1">
                <a:solidFill>
                  <a:srgbClr val="660033"/>
                </a:solidFill>
                <a:latin typeface="Arial" charset="0"/>
              </a:defRPr>
            </a:lvl5pPr>
            <a:lvl6pPr marL="457200" algn="l" rtl="0" eaLnBrk="0" fontAlgn="base" hangingPunct="0">
              <a:lnSpc>
                <a:spcPct val="95000"/>
              </a:lnSpc>
              <a:spcBef>
                <a:spcPct val="0"/>
              </a:spcBef>
              <a:spcAft>
                <a:spcPct val="0"/>
              </a:spcAft>
              <a:defRPr sz="3000" b="1">
                <a:solidFill>
                  <a:srgbClr val="660033"/>
                </a:solidFill>
                <a:latin typeface="Arial" charset="0"/>
              </a:defRPr>
            </a:lvl6pPr>
            <a:lvl7pPr marL="914400" algn="l" rtl="0" eaLnBrk="0" fontAlgn="base" hangingPunct="0">
              <a:lnSpc>
                <a:spcPct val="95000"/>
              </a:lnSpc>
              <a:spcBef>
                <a:spcPct val="0"/>
              </a:spcBef>
              <a:spcAft>
                <a:spcPct val="0"/>
              </a:spcAft>
              <a:defRPr sz="3000" b="1">
                <a:solidFill>
                  <a:srgbClr val="660033"/>
                </a:solidFill>
                <a:latin typeface="Arial" charset="0"/>
              </a:defRPr>
            </a:lvl7pPr>
            <a:lvl8pPr marL="1371600" algn="l" rtl="0" eaLnBrk="0" fontAlgn="base" hangingPunct="0">
              <a:lnSpc>
                <a:spcPct val="95000"/>
              </a:lnSpc>
              <a:spcBef>
                <a:spcPct val="0"/>
              </a:spcBef>
              <a:spcAft>
                <a:spcPct val="0"/>
              </a:spcAft>
              <a:defRPr sz="3000" b="1">
                <a:solidFill>
                  <a:srgbClr val="660033"/>
                </a:solidFill>
                <a:latin typeface="Arial" charset="0"/>
              </a:defRPr>
            </a:lvl8pPr>
            <a:lvl9pPr marL="1828800" algn="l" rtl="0" eaLnBrk="0" fontAlgn="base" hangingPunct="0">
              <a:lnSpc>
                <a:spcPct val="95000"/>
              </a:lnSpc>
              <a:spcBef>
                <a:spcPct val="0"/>
              </a:spcBef>
              <a:spcAft>
                <a:spcPct val="0"/>
              </a:spcAft>
              <a:defRPr sz="3000" b="1">
                <a:solidFill>
                  <a:srgbClr val="660033"/>
                </a:solidFill>
                <a:latin typeface="Arial" charset="0"/>
              </a:defRPr>
            </a:lvl9pPr>
          </a:lstStyle>
          <a:p>
            <a:pPr algn="ctr">
              <a:buClrTx/>
              <a:buSzTx/>
              <a:defRPr/>
            </a:pPr>
            <a:r>
              <a:rPr lang="en-US" altLang="en-US" sz="2800" kern="0" smtClean="0">
                <a:solidFill>
                  <a:srgbClr val="C00000"/>
                </a:solidFill>
                <a:effectLst>
                  <a:outerShdw blurRad="38100" dist="38100" dir="2700000" algn="tl">
                    <a:srgbClr val="000000">
                      <a:alpha val="43137"/>
                    </a:srgbClr>
                  </a:outerShdw>
                </a:effectLst>
              </a:rPr>
              <a:t>The Lord’s Route on Passover</a:t>
            </a:r>
            <a:endParaRPr lang="en-US" altLang="en-US" sz="2800" kern="0" dirty="0" smtClean="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33</a:t>
            </a:fld>
            <a:endParaRPr lang="en-US" altLang="en-US"/>
          </a:p>
        </p:txBody>
      </p:sp>
    </p:spTree>
    <p:extLst>
      <p:ext uri="{BB962C8B-B14F-4D97-AF65-F5344CB8AC3E}">
        <p14:creationId xmlns:p14="http://schemas.microsoft.com/office/powerpoint/2010/main" val="2508661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Pilate’s Procession</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Pilate was the Roman Governor of </a:t>
            </a:r>
            <a:r>
              <a:rPr lang="en-US" sz="2600" dirty="0" smtClean="0">
                <a:ea typeface="+mn-ea"/>
              </a:rPr>
              <a:t>Judea and entered the </a:t>
            </a:r>
            <a:r>
              <a:rPr lang="en-US" sz="2600" dirty="0">
                <a:ea typeface="+mn-ea"/>
              </a:rPr>
              <a:t>city at the head of a squadron of </a:t>
            </a:r>
            <a:r>
              <a:rPr lang="en-US" sz="2600" dirty="0" smtClean="0">
                <a:ea typeface="+mn-ea"/>
              </a:rPr>
              <a:t>600 Roman </a:t>
            </a:r>
            <a:r>
              <a:rPr lang="en-US" sz="2600" dirty="0">
                <a:ea typeface="+mn-ea"/>
              </a:rPr>
              <a:t>troops. </a:t>
            </a:r>
            <a:endParaRPr lang="en-US" sz="2600" dirty="0" smtClean="0">
              <a:ea typeface="+mn-ea"/>
            </a:endParaRPr>
          </a:p>
          <a:p>
            <a:pPr marL="233363" lvl="2" indent="-233363">
              <a:buSzPct val="100000"/>
              <a:buFont typeface="Arial" panose="020B0604020202020204" pitchFamily="34" charset="0"/>
              <a:buChar char="•"/>
            </a:pPr>
            <a:r>
              <a:rPr lang="en-US" sz="2600" dirty="0" smtClean="0">
                <a:ea typeface="+mn-ea"/>
              </a:rPr>
              <a:t>This procession was marked </a:t>
            </a:r>
            <a:r>
              <a:rPr lang="en-US" sz="2600" dirty="0">
                <a:ea typeface="+mn-ea"/>
              </a:rPr>
              <a:t>by all of the insignia and panoply of empire: the standards, the flags, the troops on </a:t>
            </a:r>
            <a:r>
              <a:rPr lang="en-US" sz="2600" dirty="0" smtClean="0">
                <a:ea typeface="+mn-ea"/>
              </a:rPr>
              <a:t>horses</a:t>
            </a:r>
          </a:p>
          <a:p>
            <a:pPr marL="233363" lvl="2" indent="-233363">
              <a:buSzPct val="100000"/>
              <a:buFont typeface="Arial" panose="020B0604020202020204" pitchFamily="34" charset="0"/>
              <a:buChar char="•"/>
            </a:pPr>
            <a:r>
              <a:rPr lang="en-US" sz="2600" dirty="0" smtClean="0">
                <a:ea typeface="+mn-ea"/>
              </a:rPr>
              <a:t>It was a </a:t>
            </a:r>
            <a:r>
              <a:rPr lang="en-US" sz="2600" dirty="0">
                <a:ea typeface="+mn-ea"/>
              </a:rPr>
              <a:t>grand imperial procession entering Jerusalem from the </a:t>
            </a:r>
            <a:r>
              <a:rPr lang="en-US" sz="2600" dirty="0" smtClean="0">
                <a:ea typeface="+mn-ea"/>
              </a:rPr>
              <a:t>west intended to quell any rebellion.</a:t>
            </a:r>
            <a:endParaRPr lang="en-US" sz="2600" dirty="0">
              <a:ea typeface="+mn-ea"/>
            </a:endParaRPr>
          </a:p>
          <a:p>
            <a:pPr marL="233363" lvl="2" indent="-233363">
              <a:buSzPct val="100000"/>
              <a:buFont typeface="Arial" panose="020B0604020202020204" pitchFamily="34" charset="0"/>
              <a:buChar char="•"/>
            </a:pPr>
            <a:r>
              <a:rPr lang="en-US" sz="2600" dirty="0" smtClean="0">
                <a:ea typeface="+mn-ea"/>
              </a:rPr>
              <a:t>Pilate did </a:t>
            </a:r>
            <a:r>
              <a:rPr lang="en-US" sz="2600" dirty="0">
                <a:ea typeface="+mn-ea"/>
              </a:rPr>
              <a:t>not live in </a:t>
            </a:r>
            <a:r>
              <a:rPr lang="en-US" sz="2600" dirty="0" smtClean="0">
                <a:ea typeface="+mn-ea"/>
              </a:rPr>
              <a:t>Jerusalem, but in </a:t>
            </a:r>
            <a:r>
              <a:rPr lang="en-US" sz="2600" dirty="0">
                <a:ea typeface="+mn-ea"/>
              </a:rPr>
              <a:t>Caesarea on the seacoast, Caesarea </a:t>
            </a:r>
            <a:r>
              <a:rPr lang="en-US" sz="2600" dirty="0" err="1" smtClean="0">
                <a:ea typeface="+mn-ea"/>
              </a:rPr>
              <a:t>Maritima</a:t>
            </a:r>
            <a:r>
              <a:rPr lang="en-US" sz="2600" dirty="0" smtClean="0">
                <a:ea typeface="+mn-ea"/>
              </a:rPr>
              <a:t>, the location of </a:t>
            </a:r>
            <a:r>
              <a:rPr lang="en-US" sz="2600" dirty="0">
                <a:ea typeface="+mn-ea"/>
              </a:rPr>
              <a:t>Roman provincial </a:t>
            </a:r>
            <a:r>
              <a:rPr lang="en-US" sz="2600" dirty="0" smtClean="0">
                <a:ea typeface="+mn-ea"/>
              </a:rPr>
              <a:t>administration over Judea</a:t>
            </a:r>
          </a:p>
          <a:p>
            <a:pPr marL="233363" lvl="2" indent="-233363">
              <a:buSzPct val="100000"/>
              <a:buFont typeface="Arial" panose="020B0604020202020204" pitchFamily="34" charset="0"/>
              <a:buChar char="•"/>
            </a:pPr>
            <a:r>
              <a:rPr lang="en-US" sz="2600" dirty="0" smtClean="0">
                <a:ea typeface="+mn-ea"/>
              </a:rPr>
              <a:t>Three times </a:t>
            </a:r>
            <a:r>
              <a:rPr lang="en-US" sz="2600" dirty="0">
                <a:ea typeface="+mn-ea"/>
              </a:rPr>
              <a:t>a year, Pilate </a:t>
            </a:r>
            <a:r>
              <a:rPr lang="en-US" sz="2600" dirty="0" smtClean="0">
                <a:ea typeface="+mn-ea"/>
              </a:rPr>
              <a:t>made the trip </a:t>
            </a:r>
            <a:r>
              <a:rPr lang="en-US" sz="2600" dirty="0">
                <a:ea typeface="+mn-ea"/>
              </a:rPr>
              <a:t>to Jerusalem at each of the three major Jewish </a:t>
            </a:r>
            <a:r>
              <a:rPr lang="en-US" sz="2600" dirty="0" smtClean="0">
                <a:ea typeface="+mn-ea"/>
              </a:rPr>
              <a:t>festivals</a:t>
            </a:r>
            <a:endParaRPr lang="en-US" sz="2600" dirty="0">
              <a:ea typeface="+mn-ea"/>
            </a:endParaRP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34</a:t>
            </a:fld>
            <a:endParaRPr lang="en-US" altLang="en-US"/>
          </a:p>
        </p:txBody>
      </p:sp>
    </p:spTree>
    <p:extLst>
      <p:ext uri="{BB962C8B-B14F-4D97-AF65-F5344CB8AC3E}">
        <p14:creationId xmlns:p14="http://schemas.microsoft.com/office/powerpoint/2010/main" val="887027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t>
            </a:r>
            <a:r>
              <a:rPr lang="en-US" dirty="0"/>
              <a:t>Procession</a:t>
            </a:r>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smtClean="0">
                <a:ea typeface="+mn-ea"/>
              </a:rPr>
              <a:t>On the other side of town was Jesus’ procession. </a:t>
            </a:r>
          </a:p>
          <a:p>
            <a:pPr marL="233363" lvl="2" indent="-233363">
              <a:buSzPct val="100000"/>
              <a:buFont typeface="Arial" panose="020B0604020202020204" pitchFamily="34" charset="0"/>
              <a:buChar char="•"/>
            </a:pPr>
            <a:r>
              <a:rPr lang="en-US" sz="2600" dirty="0" smtClean="0">
                <a:ea typeface="+mn-ea"/>
              </a:rPr>
              <a:t>Yet</a:t>
            </a:r>
            <a:r>
              <a:rPr lang="en-US" sz="2600" dirty="0">
                <a:ea typeface="+mn-ea"/>
              </a:rPr>
              <a:t>, as great as His Triumphal Procession was, we should never forget that Jesus had joined the High </a:t>
            </a:r>
            <a:r>
              <a:rPr lang="en-US" sz="2600" dirty="0" smtClean="0">
                <a:ea typeface="+mn-ea"/>
              </a:rPr>
              <a:t>Priest’s Passover </a:t>
            </a:r>
            <a:r>
              <a:rPr lang="en-US" sz="2600" dirty="0">
                <a:ea typeface="+mn-ea"/>
              </a:rPr>
              <a:t>procession as well. </a:t>
            </a:r>
          </a:p>
          <a:p>
            <a:pPr marL="233363" lvl="2" indent="-233363">
              <a:buSzPct val="100000"/>
              <a:buFont typeface="Arial" panose="020B0604020202020204" pitchFamily="34" charset="0"/>
              <a:buChar char="•"/>
            </a:pPr>
            <a:r>
              <a:rPr lang="en-US" sz="2600" dirty="0">
                <a:ea typeface="+mn-ea"/>
              </a:rPr>
              <a:t>In that procession, He  had to </a:t>
            </a:r>
            <a:r>
              <a:rPr lang="en-US" sz="2600" dirty="0" smtClean="0">
                <a:ea typeface="+mn-ea"/>
              </a:rPr>
              <a:t>allow </a:t>
            </a:r>
            <a:r>
              <a:rPr lang="en-US" sz="2600" dirty="0">
                <a:ea typeface="+mn-ea"/>
              </a:rPr>
              <a:t>Himself </a:t>
            </a:r>
            <a:r>
              <a:rPr lang="en-US" sz="2600" dirty="0" smtClean="0">
                <a:ea typeface="+mn-ea"/>
              </a:rPr>
              <a:t>to be </a:t>
            </a:r>
            <a:r>
              <a:rPr lang="en-US" sz="2600" dirty="0">
                <a:ea typeface="+mn-ea"/>
              </a:rPr>
              <a:t>declared </a:t>
            </a:r>
            <a:r>
              <a:rPr lang="en-US" sz="2600" dirty="0" smtClean="0">
                <a:ea typeface="+mn-ea"/>
              </a:rPr>
              <a:t>Messiah by the crowd</a:t>
            </a:r>
            <a:endParaRPr lang="en-US" sz="2600" dirty="0">
              <a:ea typeface="+mn-ea"/>
            </a:endParaRPr>
          </a:p>
          <a:p>
            <a:pPr marL="233363" lvl="2" indent="-233363">
              <a:buSzPct val="100000"/>
              <a:buFont typeface="Arial" panose="020B0604020202020204" pitchFamily="34" charset="0"/>
              <a:buChar char="•"/>
            </a:pPr>
            <a:r>
              <a:rPr lang="en-US" sz="2600" dirty="0">
                <a:ea typeface="+mn-ea"/>
              </a:rPr>
              <a:t>He also had to fulfill the type of the Passover Lamb.</a:t>
            </a:r>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35</a:t>
            </a:fld>
            <a:endParaRPr lang="en-US" altLang="en-US"/>
          </a:p>
        </p:txBody>
      </p:sp>
    </p:spTree>
    <p:extLst>
      <p:ext uri="{BB962C8B-B14F-4D97-AF65-F5344CB8AC3E}">
        <p14:creationId xmlns:p14="http://schemas.microsoft.com/office/powerpoint/2010/main" val="4017314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Our Passover Lamb</a:t>
            </a:r>
            <a:endParaRPr lang="en-US" dirty="0"/>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a:ea typeface="+mn-ea"/>
              </a:rPr>
              <a:t>It was fitting that He, Our Passover, would present Himself for examination. </a:t>
            </a:r>
          </a:p>
          <a:p>
            <a:pPr marL="233363" lvl="2" indent="-233363">
              <a:buSzPct val="100000"/>
              <a:buFont typeface="Arial" panose="020B0604020202020204" pitchFamily="34" charset="0"/>
              <a:buChar char="•"/>
            </a:pPr>
            <a:r>
              <a:rPr lang="en-US" sz="2600" dirty="0">
                <a:ea typeface="+mn-ea"/>
              </a:rPr>
              <a:t>And, in fact, four kinds of authority declared him innocent (pure and unspotted) </a:t>
            </a:r>
          </a:p>
          <a:p>
            <a:pPr lvl="1"/>
            <a:r>
              <a:rPr lang="en-US" sz="2400" b="1" dirty="0"/>
              <a:t>The </a:t>
            </a:r>
            <a:r>
              <a:rPr lang="en-US" sz="2400" b="1" dirty="0" smtClean="0"/>
              <a:t>Jewish High Priest and the Sanhedrin couldn’t </a:t>
            </a:r>
            <a:r>
              <a:rPr lang="en-US" sz="2400" b="1" dirty="0"/>
              <a:t>find any evidence against him. (Mark 14:55)</a:t>
            </a:r>
          </a:p>
          <a:p>
            <a:pPr lvl="1"/>
            <a:r>
              <a:rPr lang="en-US" sz="2400" b="1" dirty="0"/>
              <a:t>Judas, speaking for Hell said He betrayed innocent blood. (Matt. 27:4)</a:t>
            </a:r>
          </a:p>
          <a:p>
            <a:pPr lvl="1"/>
            <a:r>
              <a:rPr lang="en-US" sz="2400" b="1" dirty="0"/>
              <a:t>Herod, the Jewish secular authority, said that He had done nothing to deserve death. (Luke 23:15)</a:t>
            </a:r>
          </a:p>
          <a:p>
            <a:pPr lvl="1"/>
            <a:r>
              <a:rPr lang="en-US" sz="2400" b="1" dirty="0"/>
              <a:t>The Roman government (Pilate) said He had found no basis for the charges against Jesus. (Luke 23:13-16)</a:t>
            </a:r>
          </a:p>
          <a:p>
            <a:pPr lvl="1">
              <a:buSzPct val="100000"/>
            </a:pPr>
            <a:endParaRPr lang="en-US" dirty="0"/>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36</a:t>
            </a:fld>
            <a:endParaRPr lang="en-US" altLang="en-US"/>
          </a:p>
        </p:txBody>
      </p:sp>
    </p:spTree>
    <p:extLst>
      <p:ext uri="{BB962C8B-B14F-4D97-AF65-F5344CB8AC3E}">
        <p14:creationId xmlns:p14="http://schemas.microsoft.com/office/powerpoint/2010/main" val="288644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Passover </a:t>
            </a:r>
            <a:r>
              <a:rPr lang="en-US" dirty="0" smtClean="0"/>
              <a:t>is King of Kings!</a:t>
            </a:r>
            <a:endParaRPr lang="en-US" dirty="0"/>
          </a:p>
        </p:txBody>
      </p:sp>
      <p:sp>
        <p:nvSpPr>
          <p:cNvPr id="3" name="Content Placeholder 2"/>
          <p:cNvSpPr>
            <a:spLocks noGrp="1"/>
          </p:cNvSpPr>
          <p:nvPr>
            <p:ph idx="1"/>
          </p:nvPr>
        </p:nvSpPr>
        <p:spPr>
          <a:xfrm>
            <a:off x="457200" y="1361441"/>
            <a:ext cx="8388350" cy="5656579"/>
          </a:xfrm>
        </p:spPr>
        <p:txBody>
          <a:bodyPr/>
          <a:lstStyle/>
          <a:p>
            <a:pPr marL="233363" lvl="2" indent="-233363">
              <a:buSzPct val="100000"/>
              <a:buFont typeface="Arial" panose="020B0604020202020204" pitchFamily="34" charset="0"/>
              <a:buChar char="•"/>
            </a:pPr>
            <a:r>
              <a:rPr lang="en-US" sz="2600" dirty="0" smtClean="0">
                <a:ea typeface="+mn-ea"/>
              </a:rPr>
              <a:t>Here we see Jesus challenging </a:t>
            </a:r>
            <a:r>
              <a:rPr lang="en-US" sz="2600" dirty="0">
                <a:ea typeface="+mn-ea"/>
              </a:rPr>
              <a:t>the power of Rome and </a:t>
            </a:r>
            <a:r>
              <a:rPr lang="en-US" sz="2600" dirty="0" smtClean="0">
                <a:ea typeface="+mn-ea"/>
              </a:rPr>
              <a:t>entering Jerusalem, </a:t>
            </a:r>
            <a:r>
              <a:rPr lang="en-US" sz="2600" dirty="0">
                <a:ea typeface="+mn-ea"/>
              </a:rPr>
              <a:t>acting as though He had already won the war!</a:t>
            </a:r>
          </a:p>
          <a:p>
            <a:pPr marL="233363" lvl="2" indent="-233363">
              <a:buSzPct val="100000"/>
              <a:buFont typeface="Arial" panose="020B0604020202020204" pitchFamily="34" charset="0"/>
              <a:buChar char="•"/>
            </a:pPr>
            <a:r>
              <a:rPr lang="en-US" sz="2600" dirty="0">
                <a:ea typeface="+mn-ea"/>
              </a:rPr>
              <a:t>He actually had, but nobody </a:t>
            </a:r>
            <a:r>
              <a:rPr lang="en-US" sz="2600" dirty="0" smtClean="0">
                <a:ea typeface="+mn-ea"/>
              </a:rPr>
              <a:t>but Jesus </a:t>
            </a:r>
            <a:r>
              <a:rPr lang="en-US" sz="2600" dirty="0">
                <a:ea typeface="+mn-ea"/>
              </a:rPr>
              <a:t>and His Father </a:t>
            </a:r>
            <a:r>
              <a:rPr lang="en-US" sz="2600" dirty="0" smtClean="0">
                <a:ea typeface="+mn-ea"/>
              </a:rPr>
              <a:t>knew that Satan’s kingdom would now be defeated. </a:t>
            </a:r>
          </a:p>
          <a:p>
            <a:pPr marL="233363" lvl="2" indent="-233363">
              <a:buSzPct val="100000"/>
              <a:buFont typeface="Arial" panose="020B0604020202020204" pitchFamily="34" charset="0"/>
              <a:buChar char="•"/>
            </a:pPr>
            <a:r>
              <a:rPr lang="en-US" sz="2600" dirty="0">
                <a:ea typeface="+mn-ea"/>
              </a:rPr>
              <a:t>God’s anointed King ascended Zion and entered Jerusalem on a Donkey, in Triumph, </a:t>
            </a:r>
            <a:r>
              <a:rPr lang="en-US" sz="2600" dirty="0" smtClean="0">
                <a:ea typeface="+mn-ea"/>
              </a:rPr>
              <a:t>unstoppable</a:t>
            </a:r>
            <a:endParaRPr lang="en-US" sz="2600" dirty="0">
              <a:ea typeface="+mn-ea"/>
            </a:endParaRPr>
          </a:p>
          <a:p>
            <a:pPr marL="233363" lvl="2" indent="-233363">
              <a:buSzPct val="100000"/>
              <a:buFont typeface="Arial" panose="020B0604020202020204" pitchFamily="34" charset="0"/>
              <a:buChar char="•"/>
            </a:pPr>
            <a:r>
              <a:rPr lang="en-US" sz="2600" dirty="0" smtClean="0"/>
              <a:t>Despite what God’s enemies had </a:t>
            </a:r>
            <a:r>
              <a:rPr lang="en-US" sz="2600" dirty="0"/>
              <a:t>tried to do God said,</a:t>
            </a:r>
          </a:p>
          <a:p>
            <a:pPr marL="0" indent="0" algn="ctr">
              <a:buNone/>
            </a:pPr>
            <a:r>
              <a:rPr lang="en-US" sz="2600" baseline="30000" dirty="0">
                <a:latin typeface="Calligraph421 BT" panose="03060702050402020204" pitchFamily="66" charset="0"/>
              </a:rPr>
              <a:t>NIV</a:t>
            </a:r>
            <a:r>
              <a:rPr lang="en-US" sz="2600" dirty="0">
                <a:latin typeface="Calligraph421 BT" panose="03060702050402020204" pitchFamily="66" charset="0"/>
              </a:rPr>
              <a:t> Psalm 2:6 "I have installed my King on Zion, my holy hill." 7 I will proclaim the decree of the LORD: He said to me, "You are my Son; today I have become your Father</a:t>
            </a:r>
            <a:r>
              <a:rPr lang="en-US" sz="2600" dirty="0" smtClean="0">
                <a:latin typeface="Calligraph421 BT" panose="03060702050402020204" pitchFamily="66" charset="0"/>
              </a:rPr>
              <a:t>.</a:t>
            </a:r>
          </a:p>
          <a:p>
            <a:pPr marL="233363" lvl="2" indent="-233363">
              <a:buSzPct val="100000"/>
              <a:buFont typeface="Arial" panose="020B0604020202020204" pitchFamily="34" charset="0"/>
              <a:buChar char="•"/>
            </a:pPr>
            <a:r>
              <a:rPr lang="en-US" sz="2600" dirty="0" smtClean="0">
                <a:ea typeface="+mn-ea"/>
              </a:rPr>
              <a:t>That is enthronement language! Jesus is in charge!</a:t>
            </a:r>
            <a:endParaRPr lang="en-US" sz="2600" dirty="0">
              <a:ea typeface="+mn-ea"/>
            </a:endParaRPr>
          </a:p>
          <a:p>
            <a:pPr marL="0" indent="0" algn="ctr">
              <a:buNone/>
            </a:pPr>
            <a:endParaRPr lang="en-US" sz="2600" dirty="0"/>
          </a:p>
          <a:p>
            <a:pPr marL="0" indent="0" algn="ctr">
              <a:buNone/>
            </a:pPr>
            <a:endParaRPr lang="en-US" dirty="0">
              <a:latin typeface="Calligraph421 BT" panose="03060702050402020204" pitchFamily="66" charset="0"/>
            </a:endParaRPr>
          </a:p>
          <a:p>
            <a:pPr marL="233363" lvl="2" indent="-233363">
              <a:buSzPct val="100000"/>
              <a:buFont typeface="Arial" panose="020B0604020202020204" pitchFamily="34" charset="0"/>
              <a:buChar char="•"/>
            </a:pPr>
            <a:endParaRPr lang="en-US" sz="2600" dirty="0">
              <a:ea typeface="+mn-ea"/>
            </a:endParaRPr>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37</a:t>
            </a:fld>
            <a:endParaRPr lang="en-US" altLang="en-US"/>
          </a:p>
        </p:txBody>
      </p:sp>
    </p:spTree>
    <p:extLst>
      <p:ext uri="{BB962C8B-B14F-4D97-AF65-F5344CB8AC3E}">
        <p14:creationId xmlns:p14="http://schemas.microsoft.com/office/powerpoint/2010/main" val="1138233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
            </a:r>
            <a:r>
              <a:rPr lang="en-US" smtClean="0"/>
              <a:t>Passover  Lamb </a:t>
            </a:r>
            <a:r>
              <a:rPr lang="en-US" dirty="0"/>
              <a:t>is King of Kings!</a:t>
            </a:r>
          </a:p>
        </p:txBody>
      </p:sp>
      <p:sp>
        <p:nvSpPr>
          <p:cNvPr id="3" name="Content Placeholder 2"/>
          <p:cNvSpPr>
            <a:spLocks noGrp="1"/>
          </p:cNvSpPr>
          <p:nvPr>
            <p:ph idx="1"/>
          </p:nvPr>
        </p:nvSpPr>
        <p:spPr/>
        <p:txBody>
          <a:bodyPr/>
          <a:lstStyle/>
          <a:p>
            <a:pPr marL="233363" lvl="2" indent="-233363">
              <a:buSzPct val="100000"/>
              <a:buFont typeface="Arial" panose="020B0604020202020204" pitchFamily="34" charset="0"/>
              <a:buChar char="•"/>
            </a:pPr>
            <a:r>
              <a:rPr lang="en-US" sz="2600" dirty="0" smtClean="0">
                <a:ea typeface="+mn-ea"/>
              </a:rPr>
              <a:t>Today, God </a:t>
            </a:r>
            <a:r>
              <a:rPr lang="en-US" sz="2600" dirty="0">
                <a:ea typeface="+mn-ea"/>
              </a:rPr>
              <a:t>is </a:t>
            </a:r>
            <a:r>
              <a:rPr lang="en-US" sz="2600" dirty="0" smtClean="0">
                <a:ea typeface="+mn-ea"/>
              </a:rPr>
              <a:t>offering </a:t>
            </a:r>
            <a:r>
              <a:rPr lang="en-US" sz="2600" dirty="0">
                <a:ea typeface="+mn-ea"/>
              </a:rPr>
              <a:t>us </a:t>
            </a:r>
            <a:r>
              <a:rPr lang="en-US" sz="2600" dirty="0" smtClean="0">
                <a:ea typeface="+mn-ea"/>
              </a:rPr>
              <a:t>a </a:t>
            </a:r>
            <a:r>
              <a:rPr lang="en-US" sz="2600" dirty="0">
                <a:ea typeface="+mn-ea"/>
              </a:rPr>
              <a:t>choice: Our King or His King.</a:t>
            </a:r>
          </a:p>
          <a:p>
            <a:pPr>
              <a:buSzPct val="100000"/>
            </a:pPr>
            <a:r>
              <a:rPr lang="en-US" sz="2400" b="1" dirty="0"/>
              <a:t>Listen again to the prophecy in Zechariah 9 which Christ is now fulfilling:</a:t>
            </a:r>
          </a:p>
          <a:p>
            <a:pPr marL="0" indent="0" algn="ctr">
              <a:buNone/>
            </a:pPr>
            <a:r>
              <a:rPr lang="en-US" baseline="30000" dirty="0">
                <a:latin typeface="Calligraph421 BT" panose="03060702050402020204" pitchFamily="66" charset="0"/>
              </a:rPr>
              <a:t>NIV</a:t>
            </a:r>
            <a:r>
              <a:rPr lang="en-US" dirty="0">
                <a:latin typeface="Calligraph421 BT" panose="03060702050402020204" pitchFamily="66" charset="0"/>
              </a:rPr>
              <a:t> Zechariah 9:9 Rejoice greatly, O Daughter of Zion! Shout, Daughter of Jerusalem! See, your king comes to you, righteous and having salvation, gentle and riding on a donkey, on a colt, the foal of a donkey. 10 I will take away the chariots from Ephraim and the war-horses from Jerusalem, and the battle bow will be broken. </a:t>
            </a:r>
            <a:r>
              <a:rPr lang="en-US" dirty="0" smtClean="0">
                <a:latin typeface="Calligraph421 BT" panose="03060702050402020204" pitchFamily="66" charset="0"/>
              </a:rPr>
              <a:t>He </a:t>
            </a:r>
            <a:r>
              <a:rPr lang="en-US" dirty="0">
                <a:latin typeface="Calligraph421 BT" panose="03060702050402020204" pitchFamily="66" charset="0"/>
              </a:rPr>
              <a:t>will proclaim peace to the nations. His rule will extend from sea to sea and from the River to the ends of the earth</a:t>
            </a:r>
            <a:r>
              <a:rPr lang="en-US" dirty="0" smtClean="0">
                <a:latin typeface="Calligraph421 BT" panose="03060702050402020204" pitchFamily="66" charset="0"/>
              </a:rPr>
              <a:t>.</a:t>
            </a:r>
            <a:endParaRPr lang="en-US" dirty="0">
              <a:latin typeface="Calligraph421 BT" panose="03060702050402020204" pitchFamily="66" charset="0"/>
            </a:endParaRPr>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38</a:t>
            </a:fld>
            <a:endParaRPr lang="en-US" altLang="en-US"/>
          </a:p>
        </p:txBody>
      </p:sp>
    </p:spTree>
    <p:extLst>
      <p:ext uri="{BB962C8B-B14F-4D97-AF65-F5344CB8AC3E}">
        <p14:creationId xmlns:p14="http://schemas.microsoft.com/office/powerpoint/2010/main" val="832420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pPr marL="233363" lvl="1" indent="-233363">
              <a:buSzPct val="100000"/>
              <a:buFontTx/>
              <a:buChar char="•"/>
            </a:pPr>
            <a:r>
              <a:rPr lang="en-US" sz="2600" b="1" dirty="0" smtClean="0">
                <a:ea typeface="+mn-ea"/>
              </a:rPr>
              <a:t>So</a:t>
            </a:r>
            <a:r>
              <a:rPr lang="en-US" sz="2600" b="1" dirty="0">
                <a:ea typeface="+mn-ea"/>
              </a:rPr>
              <a:t>, the question God sets before you on Palm Sunday, </a:t>
            </a:r>
            <a:r>
              <a:rPr lang="en-US" sz="2600" b="1" dirty="0" smtClean="0">
                <a:ea typeface="+mn-ea"/>
              </a:rPr>
              <a:t>“</a:t>
            </a:r>
            <a:r>
              <a:rPr lang="en-US" sz="2600" b="1" dirty="0">
                <a:ea typeface="+mn-ea"/>
              </a:rPr>
              <a:t>Whom do you want to be your King?”</a:t>
            </a:r>
          </a:p>
          <a:p>
            <a:pPr lvl="1"/>
            <a:r>
              <a:rPr lang="en-US" sz="2400" b="1" dirty="0"/>
              <a:t>Jesus is righteous and having salvation.</a:t>
            </a:r>
          </a:p>
          <a:p>
            <a:pPr lvl="1"/>
            <a:r>
              <a:rPr lang="en-US" sz="2400" b="1" dirty="0"/>
              <a:t>He enters Jerusalem as God’s anointed King ready to die for you.</a:t>
            </a:r>
          </a:p>
          <a:p>
            <a:pPr lvl="1"/>
            <a:r>
              <a:rPr lang="en-US" sz="2400" b="1" dirty="0"/>
              <a:t>He is </a:t>
            </a:r>
            <a:r>
              <a:rPr lang="en-US" sz="2400" b="1" dirty="0" smtClean="0"/>
              <a:t>inviting us to everlasting </a:t>
            </a:r>
            <a:r>
              <a:rPr lang="en-US" sz="2400" b="1" dirty="0"/>
              <a:t>life in the presence of </a:t>
            </a:r>
            <a:r>
              <a:rPr lang="en-US" sz="2400" b="1" dirty="0" smtClean="0"/>
              <a:t>God.</a:t>
            </a:r>
            <a:endParaRPr lang="en-US" sz="2400" b="1" dirty="0"/>
          </a:p>
          <a:p>
            <a:pPr marL="233363" lvl="1" indent="-233363">
              <a:buSzPct val="100000"/>
              <a:buFontTx/>
              <a:buChar char="•"/>
            </a:pPr>
            <a:r>
              <a:rPr lang="en-US" sz="2600" b="1" dirty="0">
                <a:ea typeface="+mn-ea"/>
              </a:rPr>
              <a:t>Somehow, you who never before have wanted to become a Christian can hear the voice of this King, saying “Come unto me, and I will give you rest”. </a:t>
            </a:r>
          </a:p>
          <a:p>
            <a:pPr marL="233363" lvl="1" indent="-233363">
              <a:buSzPct val="100000"/>
              <a:buFontTx/>
              <a:buChar char="•"/>
            </a:pPr>
            <a:r>
              <a:rPr lang="en-US" sz="2600" b="1" dirty="0">
                <a:ea typeface="+mn-ea"/>
              </a:rPr>
              <a:t>Why not say “Yes” to Him today</a:t>
            </a:r>
            <a:r>
              <a:rPr lang="en-US" sz="2600" b="1" dirty="0" smtClean="0">
                <a:ea typeface="+mn-ea"/>
              </a:rPr>
              <a:t>?</a:t>
            </a:r>
          </a:p>
          <a:p>
            <a:pPr marL="233363" lvl="1" indent="-233363">
              <a:buSzPct val="100000"/>
              <a:buFontTx/>
              <a:buChar char="•"/>
            </a:pPr>
            <a:r>
              <a:rPr lang="en-US" sz="2600" b="1" dirty="0" smtClean="0">
                <a:ea typeface="+mn-ea"/>
              </a:rPr>
              <a:t>Well … let’s pray! </a:t>
            </a:r>
            <a:endParaRPr lang="en-US" sz="2600" b="1" dirty="0">
              <a:ea typeface="+mn-ea"/>
            </a:endParaRPr>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39</a:t>
            </a:fld>
            <a:endParaRPr lang="en-US" altLang="en-US"/>
          </a:p>
        </p:txBody>
      </p:sp>
    </p:spTree>
    <p:extLst>
      <p:ext uri="{BB962C8B-B14F-4D97-AF65-F5344CB8AC3E}">
        <p14:creationId xmlns:p14="http://schemas.microsoft.com/office/powerpoint/2010/main" val="394935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Jesus Crucifixion Was the Will of the Father</a:t>
            </a:r>
            <a:endParaRPr lang="en-US" dirty="0"/>
          </a:p>
        </p:txBody>
      </p:sp>
      <p:sp>
        <p:nvSpPr>
          <p:cNvPr id="3" name="Content Placeholder 2"/>
          <p:cNvSpPr>
            <a:spLocks noGrp="1"/>
          </p:cNvSpPr>
          <p:nvPr>
            <p:ph idx="1"/>
          </p:nvPr>
        </p:nvSpPr>
        <p:spPr/>
        <p:txBody>
          <a:bodyPr/>
          <a:lstStyle/>
          <a:p>
            <a:pPr marL="233363" lvl="1" indent="-233363">
              <a:buSzPct val="100000"/>
              <a:buFontTx/>
              <a:buChar char="•"/>
            </a:pPr>
            <a:r>
              <a:rPr lang="en-US" sz="2600" b="1" dirty="0">
                <a:ea typeface="+mn-ea"/>
              </a:rPr>
              <a:t>Jesus didn’t just carelessly stumble into the events that led to His crucifixion</a:t>
            </a:r>
            <a:r>
              <a:rPr lang="en-US" sz="2600" b="1" dirty="0" smtClean="0">
                <a:ea typeface="+mn-ea"/>
              </a:rPr>
              <a:t>.</a:t>
            </a:r>
          </a:p>
          <a:p>
            <a:pPr marL="233363" lvl="1" indent="-233363">
              <a:buSzPct val="100000"/>
              <a:buFontTx/>
              <a:buChar char="•"/>
            </a:pPr>
            <a:r>
              <a:rPr lang="en-US" sz="2600" b="1" dirty="0" smtClean="0">
                <a:ea typeface="+mn-ea"/>
              </a:rPr>
              <a:t>Absolutely not:  Jesus </a:t>
            </a:r>
            <a:r>
              <a:rPr lang="en-US" sz="2600" b="1" dirty="0">
                <a:ea typeface="+mn-ea"/>
              </a:rPr>
              <a:t>and His Father had to motivate people to crucify Him on time.</a:t>
            </a:r>
          </a:p>
          <a:p>
            <a:pPr>
              <a:spcAft>
                <a:spcPts val="1800"/>
              </a:spcAft>
              <a:buSzPct val="100000"/>
            </a:pPr>
            <a:r>
              <a:rPr lang="en-US" sz="2600" dirty="0"/>
              <a:t>Peter </a:t>
            </a:r>
            <a:r>
              <a:rPr lang="en-US" sz="2600" dirty="0" smtClean="0"/>
              <a:t>tells Jews from all over the Roman World on </a:t>
            </a:r>
            <a:r>
              <a:rPr lang="en-US" sz="2600" dirty="0"/>
              <a:t>the Day of </a:t>
            </a:r>
            <a:r>
              <a:rPr lang="en-US" sz="2600" dirty="0" smtClean="0"/>
              <a:t>Pentecost that they had crucified the Messiah. </a:t>
            </a:r>
            <a:endParaRPr lang="en-US" sz="2600" dirty="0"/>
          </a:p>
          <a:p>
            <a:pPr marL="0" indent="0" algn="ctr">
              <a:buNone/>
            </a:pPr>
            <a:r>
              <a:rPr lang="en-US" sz="3000" baseline="30000" dirty="0">
                <a:latin typeface="Calligraph421 BT" panose="03060702050402020204" pitchFamily="66" charset="0"/>
              </a:rPr>
              <a:t>NIV</a:t>
            </a:r>
            <a:r>
              <a:rPr lang="en-US" sz="3000" dirty="0">
                <a:latin typeface="Calligraph421 BT" panose="03060702050402020204" pitchFamily="66" charset="0"/>
              </a:rPr>
              <a:t> Acts 2:23 This man was handed over to you by God's set purpose and foreknowledge; and you, with the help of wicked men, put him to death by nailing him to the cross</a:t>
            </a:r>
            <a:r>
              <a:rPr lang="en-US" sz="3000" dirty="0" smtClean="0">
                <a:latin typeface="Calligraph421 BT" panose="03060702050402020204" pitchFamily="66" charset="0"/>
              </a:rPr>
              <a:t>.</a:t>
            </a:r>
            <a:endParaRPr lang="en-US" sz="3000" dirty="0">
              <a:latin typeface="Calligraph421 BT" panose="03060702050402020204" pitchFamily="66" charset="0"/>
            </a:endParaRPr>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4</a:t>
            </a:fld>
            <a:endParaRPr lang="en-US" altLang="en-US"/>
          </a:p>
        </p:txBody>
      </p:sp>
    </p:spTree>
    <p:extLst>
      <p:ext uri="{BB962C8B-B14F-4D97-AF65-F5344CB8AC3E}">
        <p14:creationId xmlns:p14="http://schemas.microsoft.com/office/powerpoint/2010/main" val="20127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ext Box 2"/>
          <p:cNvSpPr txBox="1">
            <a:spLocks noChangeArrowheads="1"/>
          </p:cNvSpPr>
          <p:nvPr/>
        </p:nvSpPr>
        <p:spPr bwMode="auto">
          <a:xfrm>
            <a:off x="1085850" y="2744894"/>
            <a:ext cx="6973888" cy="1723549"/>
          </a:xfrm>
          <a:prstGeom prst="rect">
            <a:avLst/>
          </a:prstGeom>
          <a:solidFill>
            <a:srgbClr val="DDDDDD"/>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10600" b="1">
                <a:solidFill>
                  <a:schemeClr val="hlink"/>
                </a:solidFill>
                <a:effectLst>
                  <a:outerShdw blurRad="38100" dist="38100" dir="2700000" algn="tl">
                    <a:srgbClr val="000000"/>
                  </a:outerShdw>
                </a:effectLst>
              </a:rPr>
              <a:t>The End</a:t>
            </a:r>
          </a:p>
        </p:txBody>
      </p:sp>
      <p:sp>
        <p:nvSpPr>
          <p:cNvPr id="11268" name="Rectangle 3" descr="Recycled paper"/>
          <p:cNvSpPr>
            <a:spLocks noChangeArrowheads="1"/>
          </p:cNvSpPr>
          <p:nvPr/>
        </p:nvSpPr>
        <p:spPr bwMode="auto">
          <a:xfrm>
            <a:off x="395289" y="1092201"/>
            <a:ext cx="8421687" cy="450427"/>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660033"/>
                </a:solidFill>
                <a:latin typeface="Arial" charset="0"/>
                <a:cs typeface="Arial" charset="0"/>
              </a:defRPr>
            </a:lvl1pPr>
            <a:lvl2pPr marL="742950" indent="-285750">
              <a:defRPr sz="2800">
                <a:solidFill>
                  <a:srgbClr val="660033"/>
                </a:solidFill>
                <a:latin typeface="Arial" charset="0"/>
                <a:cs typeface="Arial" charset="0"/>
              </a:defRPr>
            </a:lvl2pPr>
            <a:lvl3pPr marL="1143000" indent="-228600">
              <a:defRPr sz="2800">
                <a:solidFill>
                  <a:srgbClr val="660033"/>
                </a:solidFill>
                <a:latin typeface="Arial" charset="0"/>
                <a:cs typeface="Arial" charset="0"/>
              </a:defRPr>
            </a:lvl3pPr>
            <a:lvl4pPr marL="1600200" indent="-228600">
              <a:defRPr sz="2800">
                <a:solidFill>
                  <a:srgbClr val="660033"/>
                </a:solidFill>
                <a:latin typeface="Arial" charset="0"/>
                <a:cs typeface="Arial" charset="0"/>
              </a:defRPr>
            </a:lvl4pPr>
            <a:lvl5pPr marL="2057400" indent="-228600">
              <a:defRPr sz="2800">
                <a:solidFill>
                  <a:srgbClr val="660033"/>
                </a:solidFill>
                <a:latin typeface="Arial" charset="0"/>
                <a:cs typeface="Arial" charset="0"/>
              </a:defRPr>
            </a:lvl5pPr>
            <a:lvl6pPr marL="25146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6pPr>
            <a:lvl7pPr marL="29718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7pPr>
            <a:lvl8pPr marL="34290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8pPr>
            <a:lvl9pPr marL="38862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9pPr>
          </a:lstStyle>
          <a:p>
            <a:endParaRPr lang="en-US" altLang="en-US"/>
          </a:p>
        </p:txBody>
      </p:sp>
      <p:sp>
        <p:nvSpPr>
          <p:cNvPr id="11269" name="TextBox 5"/>
          <p:cNvSpPr txBox="1">
            <a:spLocks noChangeArrowheads="1"/>
          </p:cNvSpPr>
          <p:nvPr/>
        </p:nvSpPr>
        <p:spPr bwMode="auto">
          <a:xfrm>
            <a:off x="3057526" y="6725921"/>
            <a:ext cx="3171825" cy="52322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60033"/>
                </a:solidFill>
                <a:latin typeface="Arial" charset="0"/>
                <a:cs typeface="Arial" charset="0"/>
              </a:defRPr>
            </a:lvl1pPr>
            <a:lvl2pPr marL="742950" indent="-285750">
              <a:defRPr sz="2800">
                <a:solidFill>
                  <a:srgbClr val="660033"/>
                </a:solidFill>
                <a:latin typeface="Arial" charset="0"/>
                <a:cs typeface="Arial" charset="0"/>
              </a:defRPr>
            </a:lvl2pPr>
            <a:lvl3pPr marL="1143000" indent="-228600">
              <a:defRPr sz="2800">
                <a:solidFill>
                  <a:srgbClr val="660033"/>
                </a:solidFill>
                <a:latin typeface="Arial" charset="0"/>
                <a:cs typeface="Arial" charset="0"/>
              </a:defRPr>
            </a:lvl3pPr>
            <a:lvl4pPr marL="1600200" indent="-228600">
              <a:defRPr sz="2800">
                <a:solidFill>
                  <a:srgbClr val="660033"/>
                </a:solidFill>
                <a:latin typeface="Arial" charset="0"/>
                <a:cs typeface="Arial" charset="0"/>
              </a:defRPr>
            </a:lvl4pPr>
            <a:lvl5pPr marL="2057400" indent="-228600">
              <a:defRPr sz="2800">
                <a:solidFill>
                  <a:srgbClr val="660033"/>
                </a:solidFill>
                <a:latin typeface="Arial" charset="0"/>
                <a:cs typeface="Arial" charset="0"/>
              </a:defRPr>
            </a:lvl5pPr>
            <a:lvl6pPr marL="25146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6pPr>
            <a:lvl7pPr marL="29718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7pPr>
            <a:lvl8pPr marL="34290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8pPr>
            <a:lvl9pPr marL="3886200" indent="-228600" algn="ctr" eaLnBrk="0" fontAlgn="base" hangingPunct="0">
              <a:spcBef>
                <a:spcPct val="0"/>
              </a:spcBef>
              <a:spcAft>
                <a:spcPct val="45000"/>
              </a:spcAft>
              <a:buClr>
                <a:schemeClr val="hlink"/>
              </a:buClr>
              <a:buSzPct val="135000"/>
              <a:defRPr sz="2800">
                <a:solidFill>
                  <a:srgbClr val="660033"/>
                </a:solidFill>
                <a:latin typeface="Arial" charset="0"/>
                <a:cs typeface="Arial" charset="0"/>
              </a:defRPr>
            </a:lvl9pPr>
          </a:lstStyle>
          <a:p>
            <a:endParaRPr lang="en-US" altLang="en-US"/>
          </a:p>
        </p:txBody>
      </p:sp>
      <p:sp>
        <p:nvSpPr>
          <p:cNvPr id="9" name="Slide Number Placeholder 8"/>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40</a:t>
            </a:fld>
            <a:endParaRPr lang="en-US"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Crucifixion Was the Will of the Father</a:t>
            </a:r>
          </a:p>
        </p:txBody>
      </p:sp>
      <p:sp>
        <p:nvSpPr>
          <p:cNvPr id="3" name="Content Placeholder 2"/>
          <p:cNvSpPr>
            <a:spLocks noGrp="1"/>
          </p:cNvSpPr>
          <p:nvPr>
            <p:ph idx="1"/>
          </p:nvPr>
        </p:nvSpPr>
        <p:spPr/>
        <p:txBody>
          <a:bodyPr/>
          <a:lstStyle/>
          <a:p>
            <a:pPr>
              <a:spcAft>
                <a:spcPts val="1800"/>
              </a:spcAft>
              <a:buSzPct val="100000"/>
            </a:pPr>
            <a:r>
              <a:rPr lang="en-US" sz="2600" dirty="0"/>
              <a:t>And so did the early Church in Jerusalem in a prayer recorded in the Book of Acts</a:t>
            </a:r>
            <a:r>
              <a:rPr lang="en-US" sz="2600" dirty="0" smtClean="0"/>
              <a:t>:</a:t>
            </a:r>
          </a:p>
          <a:p>
            <a:pPr marL="0" indent="0" algn="ctr">
              <a:buNone/>
            </a:pPr>
            <a:r>
              <a:rPr lang="en-US" sz="3200" baseline="30000" dirty="0" smtClean="0">
                <a:latin typeface="Calligraph421 BT" panose="03060702050402020204" pitchFamily="66" charset="0"/>
              </a:rPr>
              <a:t>NIV</a:t>
            </a:r>
            <a:r>
              <a:rPr lang="en-US" baseline="30000" dirty="0" smtClean="0"/>
              <a:t> </a:t>
            </a:r>
            <a:r>
              <a:rPr lang="en-US" sz="3000" dirty="0">
                <a:latin typeface="Calligraph421 BT" panose="03060702050402020204" pitchFamily="66" charset="0"/>
              </a:rPr>
              <a:t>Acts 4:27 Indeed Herod and Pontius Pilate met together with the Gentiles and the people of Israel in this city to conspire against your holy servant Jesus, whom you anointed. 28 They did what your power and will had decided beforehand should happen</a:t>
            </a:r>
            <a:r>
              <a:rPr lang="en-US" sz="3000" dirty="0" smtClean="0">
                <a:latin typeface="Calligraph421 BT" panose="03060702050402020204" pitchFamily="66" charset="0"/>
              </a:rPr>
              <a:t>.</a:t>
            </a:r>
          </a:p>
          <a:p>
            <a:pPr>
              <a:spcAft>
                <a:spcPts val="1800"/>
              </a:spcAft>
              <a:buSzPct val="100000"/>
            </a:pPr>
            <a:r>
              <a:rPr lang="en-US" sz="2600" dirty="0" smtClean="0"/>
              <a:t>Jesus </a:t>
            </a:r>
            <a:r>
              <a:rPr lang="en-US" sz="2600" dirty="0"/>
              <a:t>had to die where He died, when He died, how He died, and why He died </a:t>
            </a:r>
            <a:r>
              <a:rPr lang="en-US" sz="2600" dirty="0" smtClean="0"/>
              <a:t>or we wouldn’t be saved!</a:t>
            </a:r>
            <a:endParaRPr lang="en-US" sz="2600" dirty="0"/>
          </a:p>
          <a:p>
            <a:pPr marL="0" indent="0" algn="ctr">
              <a:buNone/>
            </a:pPr>
            <a:endParaRPr lang="en-US" sz="3000" dirty="0">
              <a:latin typeface="Calligraph421 BT" panose="03060702050402020204" pitchFamily="66" charset="0"/>
            </a:endParaRPr>
          </a:p>
          <a:p>
            <a:endParaRPr lang="en-US" dirty="0"/>
          </a:p>
        </p:txBody>
      </p:sp>
      <p:sp>
        <p:nvSpPr>
          <p:cNvPr id="4" name="Slide Number Placeholder 3"/>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5</a:t>
            </a:fld>
            <a:endParaRPr lang="en-US" altLang="en-US"/>
          </a:p>
        </p:txBody>
      </p:sp>
    </p:spTree>
    <p:extLst>
      <p:ext uri="{BB962C8B-B14F-4D97-AF65-F5344CB8AC3E}">
        <p14:creationId xmlns:p14="http://schemas.microsoft.com/office/powerpoint/2010/main" val="4006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Jesus’ First Two Steps to Ensure Crucifixion</a:t>
            </a:r>
            <a:endParaRPr lang="en-US" dirty="0"/>
          </a:p>
        </p:txBody>
      </p:sp>
      <p:sp>
        <p:nvSpPr>
          <p:cNvPr id="3" name="Content Placeholder 2"/>
          <p:cNvSpPr>
            <a:spLocks noGrp="1"/>
          </p:cNvSpPr>
          <p:nvPr>
            <p:ph idx="1"/>
          </p:nvPr>
        </p:nvSpPr>
        <p:spPr/>
        <p:txBody>
          <a:bodyPr/>
          <a:lstStyle/>
          <a:p>
            <a:pPr lvl="0">
              <a:spcAft>
                <a:spcPts val="600"/>
              </a:spcAft>
              <a:buSzPct val="100000"/>
            </a:pPr>
            <a:r>
              <a:rPr lang="en-US" sz="2600" dirty="0"/>
              <a:t>Jesus has already taken two steps to ensure that He would be crucified on time. </a:t>
            </a:r>
          </a:p>
          <a:p>
            <a:pPr marL="233363" lvl="1" indent="-233363">
              <a:spcAft>
                <a:spcPts val="1800"/>
              </a:spcAft>
              <a:buSzPct val="100000"/>
              <a:buChar char="•"/>
            </a:pPr>
            <a:r>
              <a:rPr lang="en-US" sz="2600" b="1" dirty="0">
                <a:ea typeface="+mn-ea"/>
              </a:rPr>
              <a:t>First, He had raised Lazarus from the dead </a:t>
            </a:r>
          </a:p>
          <a:p>
            <a:pPr marL="0" indent="0" algn="ctr">
              <a:buNone/>
            </a:pPr>
            <a:r>
              <a:rPr lang="en-US" baseline="30000" dirty="0">
                <a:latin typeface="Calligraph421 BT" panose="03060702050402020204" pitchFamily="66" charset="0"/>
              </a:rPr>
              <a:t>NIV</a:t>
            </a:r>
            <a:r>
              <a:rPr lang="en-US" dirty="0">
                <a:latin typeface="Calligraph421 BT" panose="03060702050402020204" pitchFamily="66" charset="0"/>
              </a:rPr>
              <a:t> John 11:46 [Some of the Jews who witnessed the resurrection of Lazarus] went to the Pharisees and told them what Jesus had done. 47 Then the chief priests and the Pharisees called a meeting of the Sanhedrin. "What are we accomplishing?" they asked. "Here is this man performing many miraculous signs. 48 If we let him go on like this, everyone will believe in him, and then the Romans will come and take away both our place and our nation</a:t>
            </a:r>
            <a:r>
              <a:rPr lang="en-US" dirty="0" smtClean="0">
                <a:latin typeface="Calligraph421 BT" panose="03060702050402020204" pitchFamily="66" charset="0"/>
              </a:rPr>
              <a:t>."</a:t>
            </a:r>
            <a:endParaRPr lang="en-US" dirty="0">
              <a:latin typeface="Calligraph421 BT" panose="03060702050402020204" pitchFamily="66" charset="0"/>
            </a:endParaRPr>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6</a:t>
            </a:fld>
            <a:endParaRPr lang="en-US" altLang="en-US"/>
          </a:p>
        </p:txBody>
      </p:sp>
    </p:spTree>
    <p:extLst>
      <p:ext uri="{BB962C8B-B14F-4D97-AF65-F5344CB8AC3E}">
        <p14:creationId xmlns:p14="http://schemas.microsoft.com/office/powerpoint/2010/main" val="9777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Jesus’ First Two Steps to Ensure Crucifixion</a:t>
            </a:r>
          </a:p>
        </p:txBody>
      </p:sp>
      <p:sp>
        <p:nvSpPr>
          <p:cNvPr id="3" name="Content Placeholder 2"/>
          <p:cNvSpPr>
            <a:spLocks noGrp="1"/>
          </p:cNvSpPr>
          <p:nvPr>
            <p:ph idx="1"/>
          </p:nvPr>
        </p:nvSpPr>
        <p:spPr/>
        <p:txBody>
          <a:bodyPr/>
          <a:lstStyle/>
          <a:p>
            <a:pPr marL="0" indent="0" algn="ctr">
              <a:buSzPct val="100000"/>
              <a:buNone/>
            </a:pPr>
            <a:r>
              <a:rPr lang="en-US" baseline="30000" dirty="0" smtClean="0">
                <a:latin typeface="Calligraph421 BT" panose="03060702050402020204" pitchFamily="66" charset="0"/>
              </a:rPr>
              <a:t>NIV</a:t>
            </a:r>
            <a:r>
              <a:rPr lang="en-US" dirty="0" smtClean="0">
                <a:latin typeface="Calligraph421 BT" panose="03060702050402020204" pitchFamily="66" charset="0"/>
              </a:rPr>
              <a:t> </a:t>
            </a:r>
            <a:r>
              <a:rPr lang="en-US" dirty="0">
                <a:latin typeface="Calligraph421 BT" panose="03060702050402020204" pitchFamily="66" charset="0"/>
              </a:rPr>
              <a:t>John </a:t>
            </a:r>
            <a:r>
              <a:rPr lang="en-US" dirty="0" smtClean="0">
                <a:latin typeface="Calligraph421 BT" panose="03060702050402020204" pitchFamily="66" charset="0"/>
              </a:rPr>
              <a:t>11:49 </a:t>
            </a:r>
            <a:r>
              <a:rPr lang="en-US" dirty="0">
                <a:latin typeface="Calligraph421 BT" panose="03060702050402020204" pitchFamily="66" charset="0"/>
              </a:rPr>
              <a:t>Then one of them, named Caiaphas, who was high priest that year, spoke up, "You know nothing at all! 50 You do not realize that it is better for you that one man die for the people than that the whole nation perish." </a:t>
            </a:r>
            <a:endParaRPr lang="en-US" dirty="0" smtClean="0">
              <a:latin typeface="Calligraph421 BT" panose="03060702050402020204" pitchFamily="66" charset="0"/>
            </a:endParaRPr>
          </a:p>
          <a:p>
            <a:pPr>
              <a:buSzPct val="100000"/>
            </a:pPr>
            <a:r>
              <a:rPr lang="en-US" sz="2600" dirty="0" smtClean="0"/>
              <a:t>Caiaphas </a:t>
            </a:r>
            <a:r>
              <a:rPr lang="en-US" sz="2600" dirty="0"/>
              <a:t>was actually being prophetic!</a:t>
            </a:r>
          </a:p>
          <a:p>
            <a:pPr marL="0" indent="0" algn="ctr">
              <a:buSzPct val="100000"/>
              <a:buNone/>
            </a:pPr>
            <a:r>
              <a:rPr lang="en-US" baseline="30000" dirty="0">
                <a:latin typeface="Calligraph421 BT" panose="03060702050402020204" pitchFamily="66" charset="0"/>
              </a:rPr>
              <a:t>NIV</a:t>
            </a:r>
            <a:r>
              <a:rPr lang="en-US" dirty="0">
                <a:latin typeface="Calligraph421 BT" panose="03060702050402020204" pitchFamily="66" charset="0"/>
              </a:rPr>
              <a:t> John </a:t>
            </a:r>
            <a:r>
              <a:rPr lang="en-US" dirty="0" smtClean="0">
                <a:latin typeface="Calligraph421 BT" panose="03060702050402020204" pitchFamily="66" charset="0"/>
              </a:rPr>
              <a:t>11:51 </a:t>
            </a:r>
            <a:r>
              <a:rPr lang="en-US" dirty="0">
                <a:latin typeface="Calligraph421 BT" panose="03060702050402020204" pitchFamily="66" charset="0"/>
              </a:rPr>
              <a:t>He did not say this on his own, but as high priest that year he prophesied that Jesus would die for the Jewish nation, 52 and not only for that nation but also for the scattered children of God, to bring them together and make them one. 53 So from that day on they plotted to take his life.</a:t>
            </a:r>
          </a:p>
          <a:p>
            <a:pPr marL="0" indent="0" algn="ctr">
              <a:buSzPct val="100000"/>
              <a:buNone/>
            </a:pPr>
            <a:endParaRPr lang="en-US" dirty="0">
              <a:latin typeface="Calligraph421 BT" panose="03060702050402020204" pitchFamily="66" charset="0"/>
            </a:endParaRPr>
          </a:p>
          <a:p>
            <a:endParaRPr lang="en-US"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7</a:t>
            </a:fld>
            <a:endParaRPr lang="en-US" altLang="en-US"/>
          </a:p>
        </p:txBody>
      </p:sp>
    </p:spTree>
    <p:extLst>
      <p:ext uri="{BB962C8B-B14F-4D97-AF65-F5344CB8AC3E}">
        <p14:creationId xmlns:p14="http://schemas.microsoft.com/office/powerpoint/2010/main" val="39190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Reaction of Jewish Leadership</a:t>
            </a:r>
          </a:p>
        </p:txBody>
      </p:sp>
      <p:sp>
        <p:nvSpPr>
          <p:cNvPr id="3" name="Content Placeholder 2"/>
          <p:cNvSpPr>
            <a:spLocks noGrp="1"/>
          </p:cNvSpPr>
          <p:nvPr>
            <p:ph idx="1"/>
          </p:nvPr>
        </p:nvSpPr>
        <p:spPr/>
        <p:txBody>
          <a:bodyPr/>
          <a:lstStyle/>
          <a:p>
            <a:pPr>
              <a:buSzPct val="100000"/>
            </a:pPr>
            <a:r>
              <a:rPr lang="en-US" sz="2600" dirty="0"/>
              <a:t>This got the religious authority opposed to Jesus to start working on how to put him to death.  </a:t>
            </a:r>
          </a:p>
          <a:p>
            <a:pPr lvl="1">
              <a:buSzPct val="100000"/>
            </a:pPr>
            <a:r>
              <a:rPr lang="en-US" sz="2600" b="1" dirty="0"/>
              <a:t>The resurrection of Lazarus was the impetus.</a:t>
            </a:r>
          </a:p>
          <a:p>
            <a:pPr lvl="1">
              <a:buSzPct val="100000"/>
            </a:pPr>
            <a:r>
              <a:rPr lang="en-US" sz="2600" b="1" dirty="0"/>
              <a:t>Caiaphas prophecy gave them the spiritual excuse and authority.</a:t>
            </a:r>
          </a:p>
          <a:p>
            <a:pPr lvl="1">
              <a:buSzPct val="100000"/>
            </a:pPr>
            <a:r>
              <a:rPr lang="en-US" sz="2600" b="1" dirty="0" smtClean="0"/>
              <a:t>In terms of God’s purposes, Caiaphas happened to be right this time!</a:t>
            </a:r>
          </a:p>
          <a:p>
            <a:pPr lvl="1">
              <a:buSzPct val="100000"/>
            </a:pPr>
            <a:r>
              <a:rPr lang="en-US" sz="2600" b="1" dirty="0" smtClean="0"/>
              <a:t>God </a:t>
            </a:r>
            <a:r>
              <a:rPr lang="en-US" sz="2600" b="1" dirty="0"/>
              <a:t>can hit a straight lick with a crooked stick and that a broken clock is right twice a day</a:t>
            </a:r>
            <a:r>
              <a:rPr lang="en-US" sz="2600" b="1" dirty="0" smtClean="0"/>
              <a:t>.</a:t>
            </a:r>
            <a:endParaRPr lang="en-US" sz="2600" b="1" dirty="0"/>
          </a:p>
        </p:txBody>
      </p:sp>
      <p:sp>
        <p:nvSpPr>
          <p:cNvPr id="7" name="Slide Number Placeholder 6"/>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8</a:t>
            </a:fld>
            <a:endParaRPr lang="en-US" altLang="en-US"/>
          </a:p>
        </p:txBody>
      </p:sp>
    </p:spTree>
    <p:extLst>
      <p:ext uri="{BB962C8B-B14F-4D97-AF65-F5344CB8AC3E}">
        <p14:creationId xmlns:p14="http://schemas.microsoft.com/office/powerpoint/2010/main" val="41279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Reaction of Jewish Leadership</a:t>
            </a:r>
          </a:p>
        </p:txBody>
      </p:sp>
      <p:sp>
        <p:nvSpPr>
          <p:cNvPr id="3" name="Content Placeholder 2"/>
          <p:cNvSpPr>
            <a:spLocks noGrp="1"/>
          </p:cNvSpPr>
          <p:nvPr>
            <p:ph idx="1"/>
          </p:nvPr>
        </p:nvSpPr>
        <p:spPr/>
        <p:txBody>
          <a:bodyPr/>
          <a:lstStyle/>
          <a:p>
            <a:pPr marL="233363" lvl="2" indent="-233363">
              <a:buSzPct val="100000"/>
            </a:pPr>
            <a:r>
              <a:rPr lang="en-US" sz="2600" dirty="0">
                <a:ea typeface="+mn-ea"/>
              </a:rPr>
              <a:t>They made a plan to kill Lazarus as well. (John 12:10) </a:t>
            </a:r>
          </a:p>
          <a:p>
            <a:pPr lvl="1">
              <a:buSzPct val="100000"/>
            </a:pPr>
            <a:r>
              <a:rPr lang="en-US" sz="2600" b="1" dirty="0"/>
              <a:t>Trouble was, the religious authority didn’t want to put Jesus to death during the Passover. </a:t>
            </a:r>
          </a:p>
          <a:p>
            <a:pPr marL="0" lvl="3" indent="0" algn="ctr">
              <a:buNone/>
            </a:pPr>
            <a:r>
              <a:rPr lang="en-US" sz="2800" b="1" dirty="0" smtClean="0">
                <a:latin typeface="Calligraph421 BT" panose="03060702050402020204" pitchFamily="66" charset="0"/>
              </a:rPr>
              <a:t>"</a:t>
            </a:r>
            <a:r>
              <a:rPr lang="en-US" sz="2800" b="1" dirty="0">
                <a:latin typeface="Calligraph421 BT" panose="03060702050402020204" pitchFamily="66" charset="0"/>
              </a:rPr>
              <a:t>But not during the Feast," </a:t>
            </a:r>
            <a:r>
              <a:rPr lang="en-US" sz="2800" b="1" dirty="0" smtClean="0">
                <a:latin typeface="Calligraph421 BT" panose="03060702050402020204" pitchFamily="66" charset="0"/>
              </a:rPr>
              <a:t>they </a:t>
            </a:r>
            <a:r>
              <a:rPr lang="en-US" sz="2800" b="1" dirty="0">
                <a:latin typeface="Calligraph421 BT" panose="03060702050402020204" pitchFamily="66" charset="0"/>
              </a:rPr>
              <a:t>said, "or the people may riot." </a:t>
            </a:r>
            <a:r>
              <a:rPr lang="en-US" sz="1800" dirty="0">
                <a:latin typeface="Calibri" panose="020F0502020204030204" pitchFamily="34" charset="0"/>
              </a:rPr>
              <a:t>(</a:t>
            </a:r>
            <a:r>
              <a:rPr lang="en-US" sz="1800" baseline="30000" dirty="0" err="1" smtClean="0">
                <a:latin typeface="Calibri" panose="020F0502020204030204" pitchFamily="34" charset="0"/>
              </a:rPr>
              <a:t>NIV</a:t>
            </a:r>
            <a:r>
              <a:rPr lang="en-US" sz="1800" dirty="0" err="1" smtClean="0">
                <a:latin typeface="Calibri" panose="020F0502020204030204" pitchFamily="34" charset="0"/>
              </a:rPr>
              <a:t>Mark</a:t>
            </a:r>
            <a:r>
              <a:rPr lang="en-US" sz="1800" dirty="0" smtClean="0">
                <a:latin typeface="Calibri" panose="020F0502020204030204" pitchFamily="34" charset="0"/>
              </a:rPr>
              <a:t> </a:t>
            </a:r>
            <a:r>
              <a:rPr lang="en-US" sz="1800" dirty="0">
                <a:latin typeface="Calibri" panose="020F0502020204030204" pitchFamily="34" charset="0"/>
              </a:rPr>
              <a:t>14: </a:t>
            </a:r>
            <a:r>
              <a:rPr lang="en-US" sz="1800" dirty="0" smtClean="0">
                <a:latin typeface="Calibri" panose="020F0502020204030204" pitchFamily="34" charset="0"/>
              </a:rPr>
              <a:t>2)</a:t>
            </a:r>
            <a:r>
              <a:rPr lang="en-US" sz="2800" dirty="0" smtClean="0">
                <a:latin typeface="Calibri" panose="020F0502020204030204" pitchFamily="34" charset="0"/>
              </a:rPr>
              <a:t> </a:t>
            </a:r>
            <a:endParaRPr lang="en-US" sz="2800" b="1" dirty="0">
              <a:latin typeface="Calligraph421 BT" panose="03060702050402020204" pitchFamily="66" charset="0"/>
            </a:endParaRPr>
          </a:p>
          <a:p>
            <a:pPr lvl="1">
              <a:buSzPct val="100000"/>
            </a:pPr>
            <a:r>
              <a:rPr lang="en-US" sz="2600" b="1" dirty="0"/>
              <a:t>Be that as it may, to fulfill the type of the Passover Lamb, the Messiah just had to die during Passover.</a:t>
            </a:r>
          </a:p>
          <a:p>
            <a:pPr marL="237744" indent="-237744"/>
            <a:endParaRPr lang="en-US" dirty="0"/>
          </a:p>
        </p:txBody>
      </p:sp>
      <p:sp>
        <p:nvSpPr>
          <p:cNvPr id="8" name="Slide Number Placeholder 7"/>
          <p:cNvSpPr>
            <a:spLocks noGrp="1"/>
          </p:cNvSpPr>
          <p:nvPr>
            <p:ph type="sldNum" sz="quarter" idx="11"/>
          </p:nvPr>
        </p:nvSpPr>
        <p:spPr/>
        <p:txBody>
          <a:bodyPr/>
          <a:lstStyle/>
          <a:p>
            <a:pPr algn="l">
              <a:defRPr/>
            </a:pPr>
            <a:endParaRPr lang="en-US" altLang="en-US" smtClean="0"/>
          </a:p>
          <a:p>
            <a:pPr>
              <a:defRPr/>
            </a:pPr>
            <a:fld id="{F58F7335-719E-439D-A955-E81108E554C9}" type="slidenum">
              <a:rPr lang="en-US" altLang="en-US" smtClean="0"/>
              <a:pPr>
                <a:defRPr/>
              </a:pPr>
              <a:t>9</a:t>
            </a:fld>
            <a:endParaRPr lang="en-US" altLang="en-US"/>
          </a:p>
        </p:txBody>
      </p:sp>
    </p:spTree>
    <p:extLst>
      <p:ext uri="{BB962C8B-B14F-4D97-AF65-F5344CB8AC3E}">
        <p14:creationId xmlns:p14="http://schemas.microsoft.com/office/powerpoint/2010/main" val="317018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
      <a:dk1>
        <a:srgbClr val="000000"/>
      </a:dk1>
      <a:lt1>
        <a:srgbClr val="FFFFFF"/>
      </a:lt1>
      <a:dk2>
        <a:srgbClr val="660033"/>
      </a:dk2>
      <a:lt2>
        <a:srgbClr val="FFFF00"/>
      </a:lt2>
      <a:accent1>
        <a:srgbClr val="FF9900"/>
      </a:accent1>
      <a:accent2>
        <a:srgbClr val="00FFFF"/>
      </a:accent2>
      <a:accent3>
        <a:srgbClr val="B8AAAD"/>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45000"/>
          </a:spcAft>
          <a:buClr>
            <a:schemeClr val="hlink"/>
          </a:buClr>
          <a:buSzPct val="135000"/>
          <a:buFontTx/>
          <a:buNone/>
          <a:tabLst/>
          <a:defRPr kumimoji="0" lang="en-US" altLang="en-US" sz="2800" b="0" i="0" u="none" strike="noStrike" cap="none" normalizeH="0" baseline="0" smtClean="0">
            <a:ln>
              <a:noFill/>
            </a:ln>
            <a:solidFill>
              <a:srgbClr val="660033"/>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45000"/>
          </a:spcAft>
          <a:buClr>
            <a:schemeClr val="hlink"/>
          </a:buClr>
          <a:buSzPct val="135000"/>
          <a:buFontTx/>
          <a:buNone/>
          <a:tabLst/>
          <a:defRPr kumimoji="0" lang="en-US" altLang="en-US" sz="2800" b="0" i="0" u="none" strike="noStrike" cap="none" normalizeH="0" baseline="0" smtClean="0">
            <a:ln>
              <a:noFill/>
            </a:ln>
            <a:solidFill>
              <a:srgbClr val="660033"/>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9233</TotalTime>
  <Words>3493</Words>
  <Application>Microsoft Office PowerPoint</Application>
  <PresentationFormat>Custom</PresentationFormat>
  <Paragraphs>283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PowerPoint Presentation</vt:lpstr>
      <vt:lpstr>No Accident</vt:lpstr>
      <vt:lpstr>Jesus Crucifixion No Accident</vt:lpstr>
      <vt:lpstr>Jesus Crucifixion Was the Will of the Father</vt:lpstr>
      <vt:lpstr>Jesus Crucifixion Was the Will of the Father</vt:lpstr>
      <vt:lpstr>Jesus’ First Two Steps to Ensure Crucifixion</vt:lpstr>
      <vt:lpstr>Jesus’ First Two Steps to Ensure Crucifixion</vt:lpstr>
      <vt:lpstr>The Reaction of Jewish Leadership</vt:lpstr>
      <vt:lpstr>The Reaction of Jewish Leadership</vt:lpstr>
      <vt:lpstr>The Second of Jesus’ First Two Steps</vt:lpstr>
      <vt:lpstr>The Third Step</vt:lpstr>
      <vt:lpstr>The Third Step</vt:lpstr>
      <vt:lpstr>PowerPoint Presentation</vt:lpstr>
      <vt:lpstr>The Donkey Was A Sign</vt:lpstr>
      <vt:lpstr>The Donkey Was Also a Miracle</vt:lpstr>
      <vt:lpstr>The Procession of the Passover Lamb</vt:lpstr>
      <vt:lpstr>Jesus Changed Things</vt:lpstr>
      <vt:lpstr>Lazarus Resurrection Drew the Crowd</vt:lpstr>
      <vt:lpstr>The Press of the Crowd, the Palm Branches</vt:lpstr>
      <vt:lpstr>“Hosanna” Was a Very Meaningful Word</vt:lpstr>
      <vt:lpstr>“Hosanna” Was a Very Meaningful Word</vt:lpstr>
      <vt:lpstr>“Hosanna” Was a Very Meaningful Word </vt:lpstr>
      <vt:lpstr>“Hosanna” Was a Very Meaningful Word </vt:lpstr>
      <vt:lpstr>Then, the Cleansing of the Temple</vt:lpstr>
      <vt:lpstr>A Place to Buy Animals and Change Money</vt:lpstr>
      <vt:lpstr>The Sanhedrin and Caiaphas’s Changes</vt:lpstr>
      <vt:lpstr>Jesus’ Reaction to Caiaphas’s Changes</vt:lpstr>
      <vt:lpstr>Jesus’ Reaction to Caiaphas’s Changes</vt:lpstr>
      <vt:lpstr>Where the Court of the Gentiles Was</vt:lpstr>
      <vt:lpstr>Gentiles Were Supposed to Be Able to Enter</vt:lpstr>
      <vt:lpstr>Separating Women Was a Gentile Idea</vt:lpstr>
      <vt:lpstr>The Final Step, the Thing that Did It</vt:lpstr>
      <vt:lpstr>The Lord’s Route on Passover</vt:lpstr>
      <vt:lpstr>Pilate’s Procession</vt:lpstr>
      <vt:lpstr>Jesus’ Procession</vt:lpstr>
      <vt:lpstr>Jesus, Our Passover Lamb</vt:lpstr>
      <vt:lpstr>Our Passover is King of Kings!</vt:lpstr>
      <vt:lpstr>Our Passover  Lamb is King of Kings!</vt:lpstr>
      <vt:lpstr>So What?</vt:lpstr>
      <vt:lpstr>PowerPoint Presentation</vt:lpstr>
    </vt:vector>
  </TitlesOfParts>
  <Company>The Outsiders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Epping Road Chapel</dc:title>
  <dc:creator>Ernie Karjala</dc:creator>
  <cp:lastModifiedBy>e_karjala</cp:lastModifiedBy>
  <cp:revision>207</cp:revision>
  <dcterms:created xsi:type="dcterms:W3CDTF">1999-11-09T17:48:32Z</dcterms:created>
  <dcterms:modified xsi:type="dcterms:W3CDTF">2020-04-05T21:09:46Z</dcterms:modified>
</cp:coreProperties>
</file>